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1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70" r:id="rId13"/>
    <p:sldId id="272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473"/>
    <a:srgbClr val="938DB9"/>
    <a:srgbClr val="8861CD"/>
    <a:srgbClr val="0A9DD3"/>
    <a:srgbClr val="CC5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1026" autoAdjust="0"/>
  </p:normalViewPr>
  <p:slideViewPr>
    <p:cSldViewPr snapToGrid="0">
      <p:cViewPr varScale="1">
        <p:scale>
          <a:sx n="106" d="100"/>
          <a:sy n="106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51F6CE86-AC49-4189-AD99-FDF0269B9FB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EB5E4B4-DCA8-4CB6-8B3E-F47E69EA387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840F57-4CDF-4D82-8028-2038778CCE6A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A6B9E96-AB4E-4202-ADCD-7D89231117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1518AB1-C724-4817-A0A0-7FD0217F06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5E09A-8DAE-433E-A0A0-AA5BCED6E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74511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61181-8CBC-42B0-9858-D8E3C735F86B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7C7A9-1F90-466E-A7C2-D0B42BDCB7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78067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La nuit : </a:t>
            </a:r>
          </a:p>
          <a:p>
            <a:pPr marL="171450" indent="-171450">
              <a:buFontTx/>
              <a:buChar char="-"/>
            </a:pPr>
            <a:r>
              <a:rPr lang="fr-FR" dirty="0"/>
              <a:t>Moins de déstockage, mais moins de GLO pour les surfaces, donc même température</a:t>
            </a:r>
          </a:p>
          <a:p>
            <a:pPr marL="171450" indent="-171450">
              <a:buFontTx/>
              <a:buChar char="-"/>
            </a:pPr>
            <a:r>
              <a:rPr lang="fr-FR" dirty="0"/>
              <a:t>Les arbres se rafraichissent par GLO et compensent le déficit GLO des surfaces et rafraichissent l’air par convection</a:t>
            </a:r>
          </a:p>
          <a:p>
            <a:pPr marL="171450" indent="-171450">
              <a:buFontTx/>
              <a:buChar char="-"/>
            </a:pPr>
            <a:endParaRPr lang="fr-FR" dirty="0"/>
          </a:p>
          <a:p>
            <a:pPr marL="285750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: </a:t>
            </a:r>
          </a:p>
          <a:p>
            <a:pPr marL="742950" lvl="1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Le matin (peu de latent, surfaces peu rafraichies) : faible ~ 0,05 °C</a:t>
            </a:r>
          </a:p>
          <a:p>
            <a:pPr marL="742950" lvl="1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L’après-midi (latent important, surfaces plus fraiches) : maximal ~ 0,25 °C</a:t>
            </a:r>
          </a:p>
          <a:p>
            <a:pPr marL="742950" lvl="1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 La nuit (moins de flux déstocké) : ~0,15 °C </a:t>
            </a:r>
          </a:p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D7C7A9-1F90-466E-A7C2-D0B42BDCB76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276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D7C7A9-1F90-466E-A7C2-D0B42BDCB76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3042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E1A27C-18B1-47AF-86C8-DEB9D1A955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8DCFE24-E172-400F-8A7C-1859AFE2FF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FC64015-4D05-4ADF-ACF8-9D69A1BF7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DéDéveloppement d’un modèle de microclimat urbain pour cartographier l’îlot de chaleur urbain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422A94-141F-4E6C-8264-FBBAB6EBF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Développement d’un modèle de microclimat urbain pour cartographier l’ICU                                1. Introduction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32A3C9-9724-49BB-9BF0-1CD98F14B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0C697-2D5E-4721-B52E-71A2B4DA62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7939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DB81DB-EA73-40B5-8628-5495B9164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97D1920-473B-43AA-A9FF-FE25A158FA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4B855A-0505-4282-855A-B9B1A3E29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DéDéveloppement d’un modèle de microclimat urbain pour cartographier l’îlot de chaleur urbain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0680BF-F83C-4B10-A6DC-C942B654E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Développement d’un modèle de microclimat urbain pour cartographier l’ICU                                1. Introduction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54596B-6E66-47A5-A3BE-F163AF6F6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0C697-2D5E-4721-B52E-71A2B4DA62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73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A786153-8EBE-4D5E-8162-32CD6F3051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6F20730-31AD-4847-AAEF-6FBA43BC52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9EA6E9-9A38-4BBA-9956-E22AEAB1D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DéDéveloppement d’un modèle de microclimat urbain pour cartographier l’îlot de chaleur urbain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0F46BE-5CC8-4E31-974F-DA1DAA2D1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Développement d’un modèle de microclimat urbain pour cartographier l’ICU                                1. Introduction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C3325F-9CFD-46C9-BA29-F82198D4E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0C697-2D5E-4721-B52E-71A2B4DA62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669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2191F4-9917-467A-A7D2-6C75F8370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F34F0C-C1D9-437C-97A8-43F97C5E7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B7B65D-1DC0-4622-BB8C-7055A4954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DéDéveloppement d’un modèle de microclimat urbain pour cartographier l’îlot de chaleur urbain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8EB29D-D54B-4CD5-B635-FDBD65CE6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Développement d’un modèle de microclimat urbain pour cartographier l’ICU                                1. Introduction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0CD8E3-7E2E-439B-AAD7-8860823E8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0C697-2D5E-4721-B52E-71A2B4DA62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540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97CCD4-EBBE-4DB7-BD13-CBD73A99D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2C8F07-E29E-4C16-A7D9-171A6A2BD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DFA6A2-CFEA-4EFE-8CA5-277F38F69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DéDéveloppement d’un modèle de microclimat urbain pour cartographier l’îlot de chaleur urbain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78C7DC-561E-4959-91D4-103C610E3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Développement d’un modèle de microclimat urbain pour cartographier l’ICU                                1. Introduction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E36C6C-851D-403E-BD75-74EE74F6E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0C697-2D5E-4721-B52E-71A2B4DA62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67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FF75DE-D842-448F-B9B2-C8D11A4E5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3D810C-D47A-4851-B950-BF90051AEF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48D086C-24D1-47C3-BBD1-9548352F2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6D7AAC-2036-41FB-9A0E-25B05A9D3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DéDéveloppement d’un modèle de microclimat urbain pour cartographier l’îlot de chaleur urbain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6A1BFA-98EB-4B23-88CF-93E847D2F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Développement d’un modèle de microclimat urbain pour cartographier l’ICU                                1. Introduction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3F84074-B171-4102-A003-069B57645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0C697-2D5E-4721-B52E-71A2B4DA62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619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8033FC-0192-4499-BAEF-870A6C620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9C3035-9718-4806-A108-9F8603545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9735353-ECD2-4BE4-84D6-D59BC8AFB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0FFDF19-CF3D-4D87-B33E-1B39BFF098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1DACE6D-3DA9-4C05-9A29-0C11DC5064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9B22EAC-93F1-4021-AE8F-35DBFF475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DéDéveloppement d’un modèle de microclimat urbain pour cartographier l’îlot de chaleur urbain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A6C5802-726E-406B-9A2B-41B35CA3B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Développement d’un modèle de microclimat urbain pour cartographier l’ICU                                1. Introduction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D36FDAC-6470-43F1-B01D-6953FFF53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0C697-2D5E-4721-B52E-71A2B4DA62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749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5E13E1-5CA8-4BD3-8303-A75EE9BDE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99CB5BE-27A5-4117-B934-4BB221BA0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DéDéveloppement d’un modèle de microclimat urbain pour cartographier l’îlot de chaleur urbain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56C9505-9870-4907-8307-4313D6620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Développement d’un modèle de microclimat urbain pour cartographier l’ICU                                1. Introduction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AE8CDD-6EEB-4CAE-B9DA-810BD76AA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0C697-2D5E-4721-B52E-71A2B4DA62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3412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998C67D-E117-4C3E-8FC8-0CF105EBC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DéDéveloppement d’un modèle de microclimat urbain pour cartographier l’îlot de chaleur urbain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37D0C84-7AE9-49A7-A302-FEF4B5061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Développement d’un modèle de microclimat urbain pour cartographier l’ICU                                1. Introduction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CEDFAEF-06E6-42B2-A499-9C8EB12A4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0C697-2D5E-4721-B52E-71A2B4DA62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225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14B0A5-EF35-483B-A2BC-F87479387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C82F9C-0D1B-40D1-984E-049A1EF69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3B0FFB1-4436-4834-B8E0-B96F4CB848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D9DF706-CDF9-4010-B18A-48EAC3D73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DéDéveloppement d’un modèle de microclimat urbain pour cartographier l’îlot de chaleur urbain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991897-ED25-4B06-B712-21BEE2CF8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Développement d’un modèle de microclimat urbain pour cartographier l’ICU                                1. Introduction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18343F3-4456-46CE-ACF5-9244F65AF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0C697-2D5E-4721-B52E-71A2B4DA62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816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969186-E2F1-41E0-8824-A013B40C6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F0843E8-3CE3-4276-8C1C-A6CF15E184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190846A-4451-4A2E-B661-AC792E4B67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B357776-E927-4B9F-BDA3-7BAD5D778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DéDéveloppement d’un modèle de microclimat urbain pour cartographier l’îlot de chaleur urbain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EF37157-1594-4A29-8F50-0E53C3E69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Développement d’un modèle de microclimat urbain pour cartographier l’ICU                                1. Introduction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7E566AA-BBE0-44F8-AFF3-165F6CE67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0C697-2D5E-4721-B52E-71A2B4DA62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59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2EF0A55-5D20-45E8-B7F8-62199990E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BED9F98-6ADC-403E-B1D2-42DB48CF56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ACC55D-AE30-476A-86CF-7E7A2DB7D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DéDéveloppement d’un modèle de microclimat urbain pour cartographier l’îlot de chaleur urbain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7FA06F4-5AD3-4F6B-AD20-072156402B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Développement d’un modèle de microclimat urbain pour cartographier l’ICU                                1. Introduction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6975B7-9173-4159-BDCE-183F4B2D69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0C697-2D5E-4721-B52E-71A2B4DA62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871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0FE6B6-555F-4D16-A3FB-AA5E8D2FD2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3200" b="1" dirty="0">
                <a:solidFill>
                  <a:srgbClr val="412473"/>
                </a:solidFill>
              </a:rPr>
              <a:t>Développement d’un modèle de microclimat urbain pour cartographier l’îlot de chaleur urbain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9FE5D4F-D635-458C-9FE4-519694260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0C697-2D5E-4721-B52E-71A2B4DA62A7}" type="slidenum">
              <a:rPr lang="fr-FR" smtClean="0"/>
              <a:t>1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8FD7F2-5A87-45B7-8233-8E34A45E933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588634" y="520576"/>
            <a:ext cx="2016224" cy="888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entre d'Energétique et de Thermique de Lyon - UMR 5008 CETHIL - Ingénierie  at Lyon">
            <a:extLst>
              <a:ext uri="{FF2B5EF4-FFF2-40B4-BE49-F238E27FC236}">
                <a16:creationId xmlns:a16="http://schemas.microsoft.com/office/drawing/2014/main" id="{6CF2726F-D410-48E5-B1CE-8C59CDFC0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699" y="788294"/>
            <a:ext cx="2112233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Accueil">
            <a:extLst>
              <a:ext uri="{FF2B5EF4-FFF2-40B4-BE49-F238E27FC236}">
                <a16:creationId xmlns:a16="http://schemas.microsoft.com/office/drawing/2014/main" id="{85DC2D64-9D48-426B-9FAA-37E1C22BA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427038"/>
            <a:ext cx="14287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C135B8D7-DABA-434C-8AD9-F284207DE1FE}"/>
              </a:ext>
            </a:extLst>
          </p:cNvPr>
          <p:cNvSpPr txBox="1">
            <a:spLocks/>
          </p:cNvSpPr>
          <p:nvPr/>
        </p:nvSpPr>
        <p:spPr>
          <a:xfrm>
            <a:off x="1152526" y="4484331"/>
            <a:ext cx="4762500" cy="18720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700" dirty="0" err="1">
                <a:solidFill>
                  <a:srgbClr val="412473"/>
                </a:solidFill>
              </a:rPr>
              <a:t>Intervenante</a:t>
            </a:r>
            <a:r>
              <a:rPr lang="en-US" sz="1700" dirty="0">
                <a:solidFill>
                  <a:srgbClr val="412473"/>
                </a:solidFill>
              </a:rPr>
              <a:t> :</a:t>
            </a:r>
          </a:p>
          <a:p>
            <a:pPr algn="l"/>
            <a:endParaRPr lang="en-US" dirty="0">
              <a:solidFill>
                <a:srgbClr val="C00000"/>
              </a:solidFill>
            </a:endParaRPr>
          </a:p>
          <a:p>
            <a:pPr algn="l"/>
            <a:r>
              <a:rPr lang="en-US" dirty="0">
                <a:solidFill>
                  <a:schemeClr val="tx1"/>
                </a:solidFill>
              </a:rPr>
              <a:t>Julie SORIANO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fr-FR" i="1" dirty="0">
                <a:solidFill>
                  <a:schemeClr val="tx1"/>
                </a:solidFill>
              </a:rPr>
              <a:t>Univ Lyon, CNRS, INSA-Lyon, Université Claude Bernard Lyon 1, CETHIL UMR5008, F-69621, Villeurbanne, France</a:t>
            </a:r>
            <a:endParaRPr lang="fr-FR" dirty="0">
              <a:solidFill>
                <a:schemeClr val="tx1"/>
              </a:solidFill>
            </a:endParaRPr>
          </a:p>
          <a:p>
            <a:pPr algn="l"/>
            <a:r>
              <a:rPr lang="fr-FR" i="1" dirty="0">
                <a:solidFill>
                  <a:schemeClr val="tx1"/>
                </a:solidFill>
              </a:rPr>
              <a:t>Laboratoire de Mécanique des Fluides et d’Acoustique UMR CNRS 5509, École Centrale de Lyon, Université Claude Bernard Lyon 1, INSA Lyon, 69134 Écully Cedex, France</a:t>
            </a:r>
            <a:endParaRPr lang="fr-FR" dirty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A866C39E-D316-4B89-B82E-8F79E07D1289}"/>
              </a:ext>
            </a:extLst>
          </p:cNvPr>
          <p:cNvSpPr txBox="1">
            <a:spLocks/>
          </p:cNvSpPr>
          <p:nvPr/>
        </p:nvSpPr>
        <p:spPr>
          <a:xfrm>
            <a:off x="6715124" y="4255693"/>
            <a:ext cx="5095875" cy="22832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600" dirty="0">
                <a:solidFill>
                  <a:srgbClr val="412473"/>
                </a:solidFill>
              </a:rPr>
              <a:t>Auteurs :</a:t>
            </a:r>
          </a:p>
          <a:p>
            <a:pPr algn="l"/>
            <a:endParaRPr lang="fr-FR" sz="1600" dirty="0"/>
          </a:p>
          <a:p>
            <a:pPr algn="l"/>
            <a:r>
              <a:rPr lang="fr-FR" dirty="0">
                <a:solidFill>
                  <a:schemeClr val="tx1"/>
                </a:solidFill>
              </a:rPr>
              <a:t>Julie Soriano</a:t>
            </a:r>
            <a:r>
              <a:rPr lang="fr-FR" baseline="30000" dirty="0">
                <a:solidFill>
                  <a:schemeClr val="tx1"/>
                </a:solidFill>
              </a:rPr>
              <a:t>1;2</a:t>
            </a:r>
            <a:r>
              <a:rPr lang="fr-FR" dirty="0">
                <a:solidFill>
                  <a:schemeClr val="tx1"/>
                </a:solidFill>
              </a:rPr>
              <a:t>, Lucie Merlier</a:t>
            </a:r>
            <a:r>
              <a:rPr lang="fr-FR" baseline="30000" dirty="0">
                <a:solidFill>
                  <a:schemeClr val="tx1"/>
                </a:solidFill>
              </a:rPr>
              <a:t>1</a:t>
            </a:r>
            <a:r>
              <a:rPr lang="fr-FR" dirty="0">
                <a:solidFill>
                  <a:schemeClr val="tx1"/>
                </a:solidFill>
              </a:rPr>
              <a:t>, Damien David</a:t>
            </a:r>
            <a:r>
              <a:rPr lang="fr-FR" baseline="30000" dirty="0">
                <a:solidFill>
                  <a:schemeClr val="tx1"/>
                </a:solidFill>
              </a:rPr>
              <a:t>1</a:t>
            </a:r>
            <a:r>
              <a:rPr lang="fr-FR" dirty="0">
                <a:solidFill>
                  <a:schemeClr val="tx1"/>
                </a:solidFill>
              </a:rPr>
              <a:t>, Frederic Kuznik</a:t>
            </a:r>
            <a:r>
              <a:rPr lang="fr-FR" baseline="30000" dirty="0">
                <a:solidFill>
                  <a:schemeClr val="tx1"/>
                </a:solidFill>
              </a:rPr>
              <a:t>1</a:t>
            </a:r>
            <a:r>
              <a:rPr lang="fr-FR" dirty="0">
                <a:solidFill>
                  <a:schemeClr val="tx1"/>
                </a:solidFill>
              </a:rPr>
              <a:t>, Lionel Soulhac</a:t>
            </a:r>
            <a:r>
              <a:rPr lang="fr-FR" baseline="30000" dirty="0">
                <a:solidFill>
                  <a:schemeClr val="tx1"/>
                </a:solidFill>
              </a:rPr>
              <a:t>2</a:t>
            </a:r>
          </a:p>
          <a:p>
            <a:pPr algn="l"/>
            <a:endParaRPr lang="fr-FR" baseline="30000" dirty="0">
              <a:solidFill>
                <a:schemeClr val="tx1"/>
              </a:solidFill>
            </a:endParaRPr>
          </a:p>
          <a:p>
            <a:pPr algn="l"/>
            <a:r>
              <a:rPr lang="fr-FR" baseline="30000" dirty="0">
                <a:solidFill>
                  <a:schemeClr val="tx1"/>
                </a:solidFill>
              </a:rPr>
              <a:t>1</a:t>
            </a:r>
            <a:r>
              <a:rPr lang="fr-FR" dirty="0">
                <a:solidFill>
                  <a:schemeClr val="tx1"/>
                </a:solidFill>
              </a:rPr>
              <a:t>Univ Lyon, CNRS, INSA-Lyon, </a:t>
            </a:r>
            <a:r>
              <a:rPr lang="fr-FR" dirty="0" err="1">
                <a:solidFill>
                  <a:schemeClr val="tx1"/>
                </a:solidFill>
              </a:rPr>
              <a:t>Universite</a:t>
            </a:r>
            <a:r>
              <a:rPr lang="fr-FR" dirty="0">
                <a:solidFill>
                  <a:schemeClr val="tx1"/>
                </a:solidFill>
              </a:rPr>
              <a:t> Claude Bernard Lyon 1,</a:t>
            </a:r>
          </a:p>
          <a:p>
            <a:pPr algn="l"/>
            <a:r>
              <a:rPr lang="fr-FR" dirty="0">
                <a:solidFill>
                  <a:schemeClr val="tx1"/>
                </a:solidFill>
              </a:rPr>
              <a:t>CETHIL UMR5008, F-69621, Villeurbanne, France</a:t>
            </a:r>
          </a:p>
          <a:p>
            <a:pPr algn="l"/>
            <a:r>
              <a:rPr lang="fr-FR" baseline="30000" dirty="0">
                <a:solidFill>
                  <a:schemeClr val="tx1"/>
                </a:solidFill>
              </a:rPr>
              <a:t>2</a:t>
            </a:r>
            <a:r>
              <a:rPr lang="fr-FR" dirty="0">
                <a:solidFill>
                  <a:schemeClr val="tx1"/>
                </a:solidFill>
              </a:rPr>
              <a:t>Laboratoire de </a:t>
            </a:r>
            <a:r>
              <a:rPr lang="fr-FR" dirty="0" err="1">
                <a:solidFill>
                  <a:schemeClr val="tx1"/>
                </a:solidFill>
              </a:rPr>
              <a:t>Mecanique</a:t>
            </a:r>
            <a:r>
              <a:rPr lang="fr-FR" dirty="0">
                <a:solidFill>
                  <a:schemeClr val="tx1"/>
                </a:solidFill>
              </a:rPr>
              <a:t> des Fluides et d'Acoustique UMR CNRS 5509, Ecole Centrale de Lyon, </a:t>
            </a:r>
            <a:r>
              <a:rPr lang="fr-FR" dirty="0" err="1">
                <a:solidFill>
                  <a:schemeClr val="tx1"/>
                </a:solidFill>
              </a:rPr>
              <a:t>Universite</a:t>
            </a:r>
            <a:r>
              <a:rPr lang="fr-FR" dirty="0">
                <a:solidFill>
                  <a:schemeClr val="tx1"/>
                </a:solidFill>
              </a:rPr>
              <a:t> Claude Bernard Lyon 1, INSA Lyon, 69134 Ecully Cedex, France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318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B84EF-7434-4065-BCD8-113C29D96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49" y="451485"/>
            <a:ext cx="11325225" cy="9144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412473"/>
                </a:solidFill>
              </a:rPr>
              <a:t>5. Cas d’application : rue végétalisée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53BB9C52-FECC-458F-8D9E-BE216FCED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957360"/>
              </p:ext>
            </p:extLst>
          </p:nvPr>
        </p:nvGraphicFramePr>
        <p:xfrm>
          <a:off x="-1" y="6362223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300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2600326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Développement d’un modèle de microclimat urbain pour cartographier l’îlot de chaleur urbain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5. Rue végétalisée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FE5D12-659C-4416-A7DD-DE07967B3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550" y="6362850"/>
            <a:ext cx="361950" cy="359440"/>
          </a:xfrm>
          <a:noFill/>
          <a:ln>
            <a:noFill/>
          </a:ln>
        </p:spPr>
        <p:txBody>
          <a:bodyPr/>
          <a:lstStyle/>
          <a:p>
            <a:fld id="{B680C697-2D5E-4721-B52E-71A2B4DA62A7}" type="slidenum">
              <a:rPr lang="fr-FR" b="1" smtClean="0">
                <a:solidFill>
                  <a:schemeClr val="bg1"/>
                </a:solidFill>
              </a:rPr>
              <a:t>10</a:t>
            </a:fld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424DB59A-1224-4033-AEA9-9063B8260A2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16038" y="1924050"/>
            <a:ext cx="5561012" cy="4255469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3B1C5FDC-4BD6-4619-B55E-FDCC988D50A1}"/>
              </a:ext>
            </a:extLst>
          </p:cNvPr>
          <p:cNvSpPr txBox="1"/>
          <p:nvPr/>
        </p:nvSpPr>
        <p:spPr>
          <a:xfrm>
            <a:off x="915988" y="1477981"/>
            <a:ext cx="4046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Bilan de chaleur sur les arbres</a:t>
            </a:r>
          </a:p>
          <a:p>
            <a:pPr marL="742950" lvl="1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endParaRPr lang="fr-FR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4B49B7D3-E838-4704-A63A-255A62AB49D1}"/>
              </a:ext>
            </a:extLst>
          </p:cNvPr>
          <p:cNvSpPr txBox="1"/>
          <p:nvPr/>
        </p:nvSpPr>
        <p:spPr>
          <a:xfrm>
            <a:off x="6877050" y="1741346"/>
            <a:ext cx="495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En journée :</a:t>
            </a:r>
          </a:p>
          <a:p>
            <a:pPr marL="1200150" lvl="2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Flux solaire intercepté dissipé par convection / latent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5206FB-C9B3-49BA-A69A-283145F5AD2C}"/>
              </a:ext>
            </a:extLst>
          </p:cNvPr>
          <p:cNvSpPr/>
          <p:nvPr/>
        </p:nvSpPr>
        <p:spPr>
          <a:xfrm>
            <a:off x="6877050" y="2716970"/>
            <a:ext cx="53149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La part de latent est plus importante l’après-midi (température d’air est élevée)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5FFE04F-D916-45DB-B0DF-CA011900B661}"/>
              </a:ext>
            </a:extLst>
          </p:cNvPr>
          <p:cNvCxnSpPr>
            <a:cxnSpLocks/>
          </p:cNvCxnSpPr>
          <p:nvPr/>
        </p:nvCxnSpPr>
        <p:spPr>
          <a:xfrm flipV="1">
            <a:off x="4096544" y="2590800"/>
            <a:ext cx="0" cy="3133725"/>
          </a:xfrm>
          <a:prstGeom prst="line">
            <a:avLst/>
          </a:prstGeom>
          <a:ln w="28575">
            <a:solidFill>
              <a:srgbClr val="4124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C9F0831E-5E62-430D-A944-68657C07B7FE}"/>
              </a:ext>
            </a:extLst>
          </p:cNvPr>
          <p:cNvCxnSpPr>
            <a:cxnSpLocks/>
          </p:cNvCxnSpPr>
          <p:nvPr/>
        </p:nvCxnSpPr>
        <p:spPr>
          <a:xfrm flipV="1">
            <a:off x="5133975" y="2590800"/>
            <a:ext cx="0" cy="3133725"/>
          </a:xfrm>
          <a:prstGeom prst="line">
            <a:avLst/>
          </a:prstGeom>
          <a:ln w="28575">
            <a:solidFill>
              <a:srgbClr val="4124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6AD97794-84C1-4338-84C5-5297858D8D82}"/>
              </a:ext>
            </a:extLst>
          </p:cNvPr>
          <p:cNvSpPr txBox="1"/>
          <p:nvPr/>
        </p:nvSpPr>
        <p:spPr>
          <a:xfrm>
            <a:off x="6867525" y="3590119"/>
            <a:ext cx="495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La nuit :</a:t>
            </a:r>
          </a:p>
          <a:p>
            <a:pPr marL="1200150" lvl="2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Rafraichissement par GLO</a:t>
            </a:r>
          </a:p>
          <a:p>
            <a:pPr marL="1200150" lvl="2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Convection qui compense</a:t>
            </a:r>
          </a:p>
        </p:txBody>
      </p:sp>
    </p:spTree>
    <p:extLst>
      <p:ext uri="{BB962C8B-B14F-4D97-AF65-F5344CB8AC3E}">
        <p14:creationId xmlns:p14="http://schemas.microsoft.com/office/powerpoint/2010/main" val="331978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B84EF-7434-4065-BCD8-113C29D96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49" y="451485"/>
            <a:ext cx="11325225" cy="9144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412473"/>
                </a:solidFill>
              </a:rPr>
              <a:t>5. Cas d’application : rue végétalisée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53BB9C52-FECC-458F-8D9E-BE216FCED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0336590"/>
              </p:ext>
            </p:extLst>
          </p:nvPr>
        </p:nvGraphicFramePr>
        <p:xfrm>
          <a:off x="-1" y="6362223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300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2600326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Développement d’un modèle de microclimat urbain pour cartographier l’îlot de chaleur urbain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5. Rue végétalisée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FE5D12-659C-4416-A7DD-DE07967B3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550" y="6362850"/>
            <a:ext cx="361950" cy="359440"/>
          </a:xfrm>
          <a:noFill/>
          <a:ln>
            <a:noFill/>
          </a:ln>
        </p:spPr>
        <p:txBody>
          <a:bodyPr/>
          <a:lstStyle/>
          <a:p>
            <a:fld id="{B680C697-2D5E-4721-B52E-71A2B4DA62A7}" type="slidenum">
              <a:rPr lang="fr-FR" b="1" smtClean="0">
                <a:solidFill>
                  <a:schemeClr val="bg1"/>
                </a:solidFill>
              </a:rPr>
              <a:t>11</a:t>
            </a:fld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030BC08-BEB9-44CD-B6F0-3AB71E9A615B}"/>
              </a:ext>
            </a:extLst>
          </p:cNvPr>
          <p:cNvSpPr txBox="1"/>
          <p:nvPr/>
        </p:nvSpPr>
        <p:spPr>
          <a:xfrm>
            <a:off x="8610600" y="1365886"/>
            <a:ext cx="39623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En journée : </a:t>
            </a:r>
          </a:p>
          <a:p>
            <a:pPr marL="742950" lvl="1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Moins de flux solaire sur les surfaces</a:t>
            </a:r>
          </a:p>
          <a:p>
            <a:pPr marL="742950" lvl="1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Surfaces moins chaudes</a:t>
            </a:r>
          </a:p>
          <a:p>
            <a:pPr marL="742950" lvl="1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Moins de flux stocké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1F8AC82-B7DA-432D-AABD-C14B0B575D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03386"/>
            <a:ext cx="4244338" cy="327904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0B50F3F-7303-4571-8A70-49AFD563B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006" y="1274811"/>
            <a:ext cx="4305594" cy="3279046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644B5E7-091B-4FD0-B94B-BDE6F793ADF7}"/>
              </a:ext>
            </a:extLst>
          </p:cNvPr>
          <p:cNvSpPr txBox="1"/>
          <p:nvPr/>
        </p:nvSpPr>
        <p:spPr>
          <a:xfrm>
            <a:off x="8610600" y="3237598"/>
            <a:ext cx="3609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La nuit : </a:t>
            </a:r>
          </a:p>
          <a:p>
            <a:pPr marL="742950" lvl="1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Moins de flux déstocké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6F42414-3683-4746-8F7C-198C0688D5DF}"/>
              </a:ext>
            </a:extLst>
          </p:cNvPr>
          <p:cNvSpPr txBox="1"/>
          <p:nvPr/>
        </p:nvSpPr>
        <p:spPr>
          <a:xfrm>
            <a:off x="625308" y="4952176"/>
            <a:ext cx="8880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fr-FR" dirty="0"/>
              <a:t>Rafraichissement de la température d’air moyenne maximal en fin d’après-midi (≈0,25°C)</a:t>
            </a:r>
          </a:p>
        </p:txBody>
      </p:sp>
    </p:spTree>
    <p:extLst>
      <p:ext uri="{BB962C8B-B14F-4D97-AF65-F5344CB8AC3E}">
        <p14:creationId xmlns:p14="http://schemas.microsoft.com/office/powerpoint/2010/main" val="40166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B84EF-7434-4065-BCD8-113C29D96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49" y="451485"/>
            <a:ext cx="11325225" cy="9144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412473"/>
                </a:solidFill>
              </a:rPr>
              <a:t>6. Conclusion et perspectives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53BB9C52-FECC-458F-8D9E-BE216FCED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1309259"/>
              </p:ext>
            </p:extLst>
          </p:nvPr>
        </p:nvGraphicFramePr>
        <p:xfrm>
          <a:off x="-1" y="6362223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300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2600326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Développement d’un modèle de microclimat urbain pour cartographier l’îlot de chaleur urbain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6. Conclusion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FE5D12-659C-4416-A7DD-DE07967B3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550" y="6362850"/>
            <a:ext cx="361950" cy="359440"/>
          </a:xfrm>
          <a:noFill/>
          <a:ln>
            <a:noFill/>
          </a:ln>
        </p:spPr>
        <p:txBody>
          <a:bodyPr/>
          <a:lstStyle/>
          <a:p>
            <a:fld id="{B680C697-2D5E-4721-B52E-71A2B4DA62A7}" type="slidenum">
              <a:rPr lang="fr-FR" b="1" smtClean="0">
                <a:solidFill>
                  <a:schemeClr val="bg1"/>
                </a:solidFill>
              </a:rPr>
              <a:t>12</a:t>
            </a:fld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A2B8D55-C849-4F6F-A2FD-13B326C334DC}"/>
              </a:ext>
            </a:extLst>
          </p:cNvPr>
          <p:cNvSpPr txBox="1"/>
          <p:nvPr/>
        </p:nvSpPr>
        <p:spPr>
          <a:xfrm>
            <a:off x="485775" y="1542279"/>
            <a:ext cx="106489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en-US" sz="2000" dirty="0" err="1"/>
              <a:t>Modèle</a:t>
            </a:r>
            <a:r>
              <a:rPr lang="en-US" sz="2000" dirty="0"/>
              <a:t> </a:t>
            </a:r>
            <a:r>
              <a:rPr lang="en-US" sz="2000" dirty="0" err="1"/>
              <a:t>développé</a:t>
            </a:r>
            <a:endParaRPr lang="en-US" sz="2000" dirty="0"/>
          </a:p>
          <a:p>
            <a:pPr marL="800100" lvl="1" indent="-34290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Rue sans vegetation </a:t>
            </a:r>
            <a:r>
              <a:rPr lang="en-US" sz="2000" dirty="0" err="1"/>
              <a:t>validée</a:t>
            </a:r>
            <a:endParaRPr lang="en-US" sz="2000" dirty="0"/>
          </a:p>
          <a:p>
            <a:pPr marL="800100" lvl="1" indent="-34290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2000" dirty="0" err="1"/>
              <a:t>Modélisation</a:t>
            </a:r>
            <a:r>
              <a:rPr lang="en-US" sz="2000" dirty="0"/>
              <a:t> de la vegetation : </a:t>
            </a:r>
            <a:r>
              <a:rPr lang="en-US" sz="2000" dirty="0" err="1"/>
              <a:t>fonctionnelle</a:t>
            </a:r>
            <a:endParaRPr lang="en-US" sz="2000" dirty="0"/>
          </a:p>
          <a:p>
            <a:pPr marL="800100" lvl="1" indent="-34290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Transport de </a:t>
            </a:r>
            <a:r>
              <a:rPr lang="en-US" sz="2000" dirty="0" err="1"/>
              <a:t>chaleur</a:t>
            </a:r>
            <a:r>
              <a:rPr lang="en-US" sz="2000" dirty="0"/>
              <a:t> à </a:t>
            </a:r>
            <a:r>
              <a:rPr lang="en-US" sz="2000" dirty="0" err="1"/>
              <a:t>l’échelle</a:t>
            </a:r>
            <a:r>
              <a:rPr lang="en-US" sz="2000" dirty="0"/>
              <a:t> du quartier (reseau de rue canyon) : </a:t>
            </a:r>
            <a:r>
              <a:rPr lang="en-US" sz="2000" dirty="0" err="1"/>
              <a:t>fonctionnel</a:t>
            </a:r>
            <a:endParaRPr lang="en-US" sz="2000" dirty="0"/>
          </a:p>
          <a:p>
            <a:pPr>
              <a:buClr>
                <a:srgbClr val="412473"/>
              </a:buClr>
            </a:pPr>
            <a:endParaRPr lang="en-US" sz="2000" dirty="0"/>
          </a:p>
          <a:p>
            <a:pPr marL="342900" indent="-34290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en-US" sz="2000" dirty="0" err="1"/>
              <a:t>Besoins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validation </a:t>
            </a:r>
          </a:p>
          <a:p>
            <a:pPr marL="800100" lvl="1" indent="-34290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Validation de la </a:t>
            </a:r>
            <a:r>
              <a:rPr lang="en-US" sz="2000" dirty="0" err="1"/>
              <a:t>modélisation</a:t>
            </a:r>
            <a:r>
              <a:rPr lang="en-US" sz="2000" dirty="0"/>
              <a:t> des </a:t>
            </a:r>
            <a:r>
              <a:rPr lang="en-US" sz="2000" dirty="0" err="1"/>
              <a:t>arbres</a:t>
            </a:r>
            <a:r>
              <a:rPr lang="en-US" sz="2000" dirty="0"/>
              <a:t> : recherche de </a:t>
            </a:r>
            <a:r>
              <a:rPr lang="en-US" sz="2000" dirty="0" err="1"/>
              <a:t>données</a:t>
            </a:r>
            <a:r>
              <a:rPr lang="en-US" sz="2000" dirty="0"/>
              <a:t> de validation dans </a:t>
            </a:r>
            <a:r>
              <a:rPr lang="en-US" sz="2000" dirty="0" err="1"/>
              <a:t>une</a:t>
            </a:r>
            <a:r>
              <a:rPr lang="en-US" sz="2000" dirty="0"/>
              <a:t> rue canyon </a:t>
            </a:r>
            <a:r>
              <a:rPr lang="en-US" sz="2000" dirty="0" err="1"/>
              <a:t>arborée</a:t>
            </a:r>
            <a:endParaRPr lang="en-US" sz="2000" dirty="0"/>
          </a:p>
          <a:p>
            <a:pPr marL="800100" lvl="1" indent="-34290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Transport de </a:t>
            </a:r>
            <a:r>
              <a:rPr lang="en-US" sz="2000" dirty="0" err="1"/>
              <a:t>chaleur</a:t>
            </a:r>
            <a:r>
              <a:rPr lang="en-US" sz="2000" dirty="0"/>
              <a:t> à </a:t>
            </a:r>
            <a:r>
              <a:rPr lang="en-US" sz="2000" dirty="0" err="1"/>
              <a:t>l’échelle</a:t>
            </a:r>
            <a:r>
              <a:rPr lang="en-US" sz="2000" dirty="0"/>
              <a:t> du quartier</a:t>
            </a:r>
          </a:p>
          <a:p>
            <a:pPr marL="800100" lvl="1" indent="-342900">
              <a:buClr>
                <a:srgbClr val="412473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indent="-34290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Perspectives</a:t>
            </a:r>
          </a:p>
          <a:p>
            <a:pPr marL="800100" lvl="1" indent="-34290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Cas </a:t>
            </a:r>
            <a:r>
              <a:rPr lang="en-US" sz="2000" dirty="0" err="1"/>
              <a:t>d’étude</a:t>
            </a:r>
            <a:r>
              <a:rPr lang="en-US" sz="2000" dirty="0"/>
              <a:t> sur un quartier </a:t>
            </a:r>
            <a:r>
              <a:rPr lang="en-US" sz="2000" dirty="0" err="1"/>
              <a:t>réel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96734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0FE6B6-555F-4D16-A3FB-AA5E8D2FD2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657" y="2133923"/>
            <a:ext cx="9144000" cy="2812994"/>
          </a:xfrm>
        </p:spPr>
        <p:txBody>
          <a:bodyPr>
            <a:noAutofit/>
          </a:bodyPr>
          <a:lstStyle/>
          <a:p>
            <a:r>
              <a:rPr lang="fr-FR" sz="2400" b="1" dirty="0">
                <a:solidFill>
                  <a:srgbClr val="412473"/>
                </a:solidFill>
              </a:rPr>
              <a:t>Merci de votre attention</a:t>
            </a:r>
            <a:br>
              <a:rPr lang="fr-FR" sz="2400" b="1" dirty="0">
                <a:solidFill>
                  <a:srgbClr val="412473"/>
                </a:solidFill>
              </a:rPr>
            </a:br>
            <a:br>
              <a:rPr lang="fr-FR" sz="2400" b="1" dirty="0">
                <a:solidFill>
                  <a:srgbClr val="412473"/>
                </a:solidFill>
              </a:rPr>
            </a:br>
            <a:br>
              <a:rPr lang="fr-FR" sz="2400" b="1" dirty="0">
                <a:solidFill>
                  <a:srgbClr val="412473"/>
                </a:solidFill>
              </a:rPr>
            </a:br>
            <a:br>
              <a:rPr lang="fr-FR" sz="2400" b="1" dirty="0">
                <a:solidFill>
                  <a:srgbClr val="412473"/>
                </a:solidFill>
              </a:rPr>
            </a:br>
            <a:endParaRPr lang="fr-FR" sz="2400" b="1" dirty="0">
              <a:solidFill>
                <a:srgbClr val="412473"/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9FE5D4F-D635-458C-9FE4-519694260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0C697-2D5E-4721-B52E-71A2B4DA62A7}" type="slidenum">
              <a:rPr lang="fr-FR" smtClean="0"/>
              <a:t>13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8FD7F2-5A87-45B7-8233-8E34A45E933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588634" y="520576"/>
            <a:ext cx="2016224" cy="888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entre d'Energétique et de Thermique de Lyon - UMR 5008 CETHIL - Ingénierie  at Lyon">
            <a:extLst>
              <a:ext uri="{FF2B5EF4-FFF2-40B4-BE49-F238E27FC236}">
                <a16:creationId xmlns:a16="http://schemas.microsoft.com/office/drawing/2014/main" id="{6CF2726F-D410-48E5-B1CE-8C59CDFC0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699" y="788294"/>
            <a:ext cx="2112233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Accueil">
            <a:extLst>
              <a:ext uri="{FF2B5EF4-FFF2-40B4-BE49-F238E27FC236}">
                <a16:creationId xmlns:a16="http://schemas.microsoft.com/office/drawing/2014/main" id="{85DC2D64-9D48-426B-9FAA-37E1C22BA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427038"/>
            <a:ext cx="14287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C135B8D7-DABA-434C-8AD9-F284207DE1FE}"/>
              </a:ext>
            </a:extLst>
          </p:cNvPr>
          <p:cNvSpPr txBox="1">
            <a:spLocks/>
          </p:cNvSpPr>
          <p:nvPr/>
        </p:nvSpPr>
        <p:spPr>
          <a:xfrm>
            <a:off x="1333500" y="4644428"/>
            <a:ext cx="4762500" cy="824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700" dirty="0">
                <a:solidFill>
                  <a:srgbClr val="412473"/>
                </a:solidFill>
              </a:rPr>
              <a:t>Contact : </a:t>
            </a:r>
            <a:r>
              <a:rPr lang="en-US" sz="1700" dirty="0">
                <a:solidFill>
                  <a:schemeClr val="tx1"/>
                </a:solidFill>
              </a:rPr>
              <a:t>julie.soriano@insa-lyon.fr</a:t>
            </a:r>
          </a:p>
          <a:p>
            <a:pPr algn="l"/>
            <a:endParaRPr lang="en-US" dirty="0">
              <a:solidFill>
                <a:srgbClr val="C00000"/>
              </a:solidFill>
            </a:endParaRPr>
          </a:p>
          <a:p>
            <a:pPr algn="l"/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13" name="Espace réservé du contenu 8">
            <a:extLst>
              <a:ext uri="{FF2B5EF4-FFF2-40B4-BE49-F238E27FC236}">
                <a16:creationId xmlns:a16="http://schemas.microsoft.com/office/drawing/2014/main" id="{D281B761-60ED-469C-A521-B344C85A22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7990374"/>
              </p:ext>
            </p:extLst>
          </p:nvPr>
        </p:nvGraphicFramePr>
        <p:xfrm>
          <a:off x="-1" y="6362223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70330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621671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Développement d’un modèle de microclimat urbain pour cartographier l’îlot de chaleur urbain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14" name="Espace réservé du numéro de diapositive 4">
            <a:extLst>
              <a:ext uri="{FF2B5EF4-FFF2-40B4-BE49-F238E27FC236}">
                <a16:creationId xmlns:a16="http://schemas.microsoft.com/office/drawing/2014/main" id="{0D08C7A8-6465-4C6E-A2AD-8AC4BEB155B4}"/>
              </a:ext>
            </a:extLst>
          </p:cNvPr>
          <p:cNvSpPr txBox="1">
            <a:spLocks/>
          </p:cNvSpPr>
          <p:nvPr/>
        </p:nvSpPr>
        <p:spPr>
          <a:xfrm>
            <a:off x="11639550" y="6362850"/>
            <a:ext cx="361950" cy="35944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80C697-2D5E-4721-B52E-71A2B4DA62A7}" type="slidenum">
              <a:rPr lang="fr-FR" b="1" smtClean="0">
                <a:solidFill>
                  <a:schemeClr val="bg1"/>
                </a:solidFill>
              </a:rPr>
              <a:pPr/>
              <a:t>13</a:t>
            </a:fld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431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B84EF-7434-4065-BCD8-113C29D96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451485"/>
            <a:ext cx="10515600" cy="9144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412473"/>
                </a:solidFill>
              </a:rPr>
              <a:t>Plan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53BB9C52-FECC-458F-8D9E-BE216FCED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5802144"/>
              </p:ext>
            </p:extLst>
          </p:nvPr>
        </p:nvGraphicFramePr>
        <p:xfrm>
          <a:off x="-1" y="6362223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300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2600326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Développement d’un modèle de microclimat urbain pour cartographier l’îlot de chaleur urbain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Plan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FE5D12-659C-4416-A7DD-DE07967B3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550" y="6362850"/>
            <a:ext cx="361950" cy="359440"/>
          </a:xfrm>
          <a:noFill/>
          <a:ln>
            <a:noFill/>
          </a:ln>
        </p:spPr>
        <p:txBody>
          <a:bodyPr/>
          <a:lstStyle/>
          <a:p>
            <a:fld id="{B680C697-2D5E-4721-B52E-71A2B4DA62A7}" type="slidenum">
              <a:rPr lang="fr-FR" b="1" smtClean="0">
                <a:solidFill>
                  <a:schemeClr val="bg1"/>
                </a:solidFill>
              </a:rPr>
              <a:t>2</a:t>
            </a:fld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59A7132-9FE4-41FB-9FF6-10E68BDB5B7E}"/>
              </a:ext>
            </a:extLst>
          </p:cNvPr>
          <p:cNvSpPr txBox="1"/>
          <p:nvPr/>
        </p:nvSpPr>
        <p:spPr>
          <a:xfrm>
            <a:off x="485775" y="1542279"/>
            <a:ext cx="61341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412473"/>
              </a:buClr>
              <a:buFont typeface="+mj-lt"/>
              <a:buAutoNum type="arabicPeriod"/>
            </a:pPr>
            <a:r>
              <a:rPr lang="en-US" sz="2000" dirty="0"/>
              <a:t>Introduction</a:t>
            </a:r>
          </a:p>
          <a:p>
            <a:pPr marL="457200" indent="-457200">
              <a:buClr>
                <a:srgbClr val="412473"/>
              </a:buClr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Clr>
                <a:srgbClr val="412473"/>
              </a:buClr>
              <a:buFont typeface="+mj-lt"/>
              <a:buAutoNum type="arabicPeriod"/>
            </a:pPr>
            <a:r>
              <a:rPr lang="en-US" sz="2000" dirty="0" err="1"/>
              <a:t>Etat</a:t>
            </a:r>
            <a:r>
              <a:rPr lang="en-US" sz="2000" dirty="0"/>
              <a:t> de </a:t>
            </a:r>
            <a:r>
              <a:rPr lang="en-US" sz="2000" dirty="0" err="1"/>
              <a:t>l’art</a:t>
            </a:r>
            <a:endParaRPr lang="en-US" sz="2000" dirty="0"/>
          </a:p>
          <a:p>
            <a:pPr marL="457200" indent="-457200">
              <a:buClr>
                <a:srgbClr val="412473"/>
              </a:buClr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Clr>
                <a:srgbClr val="412473"/>
              </a:buClr>
              <a:buFont typeface="+mj-lt"/>
              <a:buAutoNum type="arabicPeriod"/>
            </a:pPr>
            <a:r>
              <a:rPr lang="en-US" sz="2000" dirty="0"/>
              <a:t>Description du </a:t>
            </a:r>
            <a:r>
              <a:rPr lang="en-US" sz="2000" dirty="0" err="1"/>
              <a:t>modèle</a:t>
            </a:r>
            <a:endParaRPr lang="en-US" sz="2000" dirty="0"/>
          </a:p>
          <a:p>
            <a:pPr marL="457200" indent="-457200">
              <a:buClr>
                <a:srgbClr val="412473"/>
              </a:buClr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Clr>
                <a:srgbClr val="412473"/>
              </a:buClr>
              <a:buFont typeface="+mj-lt"/>
              <a:buAutoNum type="arabicPeriod"/>
            </a:pPr>
            <a:r>
              <a:rPr lang="en-US" sz="2000" dirty="0"/>
              <a:t>Validation du </a:t>
            </a:r>
            <a:r>
              <a:rPr lang="en-US" sz="2000" dirty="0" err="1"/>
              <a:t>modèle</a:t>
            </a:r>
            <a:r>
              <a:rPr lang="en-US" sz="2000" dirty="0"/>
              <a:t> de rue sans </a:t>
            </a:r>
            <a:r>
              <a:rPr lang="en-US" sz="2000" dirty="0" err="1"/>
              <a:t>végétation</a:t>
            </a:r>
            <a:endParaRPr lang="en-US" sz="2000" dirty="0"/>
          </a:p>
          <a:p>
            <a:pPr marL="457200" indent="-457200">
              <a:buClr>
                <a:srgbClr val="412473"/>
              </a:buClr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Clr>
                <a:srgbClr val="412473"/>
              </a:buClr>
              <a:buFont typeface="+mj-lt"/>
              <a:buAutoNum type="arabicPeriod"/>
            </a:pPr>
            <a:r>
              <a:rPr lang="en-US" sz="2000" dirty="0"/>
              <a:t>Cas </a:t>
            </a:r>
            <a:r>
              <a:rPr lang="en-US" sz="2000" dirty="0" err="1"/>
              <a:t>d’application</a:t>
            </a:r>
            <a:r>
              <a:rPr lang="en-US" sz="2000" dirty="0"/>
              <a:t> : rue </a:t>
            </a:r>
            <a:r>
              <a:rPr lang="en-US" sz="2000" dirty="0" err="1"/>
              <a:t>végétalisée</a:t>
            </a:r>
            <a:endParaRPr lang="en-US" sz="2000" dirty="0"/>
          </a:p>
          <a:p>
            <a:pPr marL="457200" indent="-457200">
              <a:buClr>
                <a:srgbClr val="412473"/>
              </a:buClr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Clr>
                <a:srgbClr val="412473"/>
              </a:buClr>
              <a:buFont typeface="+mj-lt"/>
              <a:buAutoNum type="arabicPeriod"/>
            </a:pPr>
            <a:r>
              <a:rPr lang="en-US" sz="2000" dirty="0"/>
              <a:t>Conclusion et perspectives</a:t>
            </a:r>
          </a:p>
        </p:txBody>
      </p:sp>
    </p:spTree>
    <p:extLst>
      <p:ext uri="{BB962C8B-B14F-4D97-AF65-F5344CB8AC3E}">
        <p14:creationId xmlns:p14="http://schemas.microsoft.com/office/powerpoint/2010/main" val="1090641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B84EF-7434-4065-BCD8-113C29D96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451485"/>
            <a:ext cx="10515600" cy="9144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412473"/>
                </a:solidFill>
              </a:rPr>
              <a:t>1. Introduction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53BB9C52-FECC-458F-8D9E-BE216FCEDD4B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-1" y="6362223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300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2600326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Développement d’un modèle de microclimat urbain pour cartographier l’îlot de chaleur urbain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1. Introduction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FE5D12-659C-4416-A7DD-DE07967B3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550" y="6362850"/>
            <a:ext cx="361950" cy="359440"/>
          </a:xfrm>
          <a:noFill/>
          <a:ln>
            <a:noFill/>
          </a:ln>
        </p:spPr>
        <p:txBody>
          <a:bodyPr/>
          <a:lstStyle/>
          <a:p>
            <a:fld id="{B680C697-2D5E-4721-B52E-71A2B4DA62A7}" type="slidenum">
              <a:rPr lang="fr-FR" b="1" smtClean="0">
                <a:solidFill>
                  <a:schemeClr val="bg1"/>
                </a:solidFill>
              </a:rPr>
              <a:t>3</a:t>
            </a:fld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16" name="Graphique 15" descr="Ville">
            <a:extLst>
              <a:ext uri="{FF2B5EF4-FFF2-40B4-BE49-F238E27FC236}">
                <a16:creationId xmlns:a16="http://schemas.microsoft.com/office/drawing/2014/main" id="{1B805AA8-5B39-4F09-9B22-9193E1CB60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09323" y="2457336"/>
            <a:ext cx="914400" cy="914400"/>
          </a:xfrm>
          <a:prstGeom prst="rect">
            <a:avLst/>
          </a:prstGeom>
        </p:spPr>
      </p:pic>
      <p:pic>
        <p:nvPicPr>
          <p:cNvPr id="17" name="Graphique 16" descr="Thermomètre">
            <a:extLst>
              <a:ext uri="{FF2B5EF4-FFF2-40B4-BE49-F238E27FC236}">
                <a16:creationId xmlns:a16="http://schemas.microsoft.com/office/drawing/2014/main" id="{8591602D-E95D-40B4-9029-756B03D742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00233" y="2457336"/>
            <a:ext cx="914400" cy="914400"/>
          </a:xfrm>
          <a:prstGeom prst="rect">
            <a:avLst/>
          </a:prstGeom>
        </p:spPr>
      </p:pic>
      <p:pic>
        <p:nvPicPr>
          <p:cNvPr id="18" name="Graphique 17" descr="Écran">
            <a:extLst>
              <a:ext uri="{FF2B5EF4-FFF2-40B4-BE49-F238E27FC236}">
                <a16:creationId xmlns:a16="http://schemas.microsoft.com/office/drawing/2014/main" id="{D7E4C4B2-D7C4-4051-BE20-3427002CBE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01411" y="4329544"/>
            <a:ext cx="914400" cy="9144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59A7132-9FE4-41FB-9FF6-10E68BDB5B7E}"/>
              </a:ext>
            </a:extLst>
          </p:cNvPr>
          <p:cNvSpPr txBox="1"/>
          <p:nvPr/>
        </p:nvSpPr>
        <p:spPr>
          <a:xfrm>
            <a:off x="485775" y="1542279"/>
            <a:ext cx="61341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en-US" sz="2000" dirty="0" err="1"/>
              <a:t>Contexte</a:t>
            </a:r>
            <a:endParaRPr lang="en-US" sz="2000" dirty="0"/>
          </a:p>
          <a:p>
            <a:pPr marL="800100" lvl="1" indent="-34290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Augmentation de la population </a:t>
            </a:r>
            <a:r>
              <a:rPr lang="en-US" sz="2000" dirty="0" err="1"/>
              <a:t>urbaine</a:t>
            </a:r>
            <a:endParaRPr lang="en-US" sz="2000" dirty="0"/>
          </a:p>
          <a:p>
            <a:pPr marL="800100" lvl="1" indent="-34290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2000" dirty="0" err="1"/>
              <a:t>Vagues</a:t>
            </a:r>
            <a:r>
              <a:rPr lang="en-US" sz="2000" dirty="0"/>
              <a:t> de </a:t>
            </a:r>
            <a:r>
              <a:rPr lang="en-US" sz="2000" dirty="0" err="1"/>
              <a:t>chaleur</a:t>
            </a:r>
            <a:r>
              <a:rPr lang="en-US" sz="2000" dirty="0"/>
              <a:t> plus </a:t>
            </a:r>
            <a:r>
              <a:rPr lang="en-US" sz="2000" dirty="0" err="1"/>
              <a:t>intenses</a:t>
            </a:r>
            <a:r>
              <a:rPr lang="en-US" sz="2000" dirty="0"/>
              <a:t>/</a:t>
            </a:r>
            <a:r>
              <a:rPr lang="en-US" sz="2000" dirty="0" err="1"/>
              <a:t>fréquentes</a:t>
            </a:r>
            <a:endParaRPr lang="en-US" sz="2000" dirty="0"/>
          </a:p>
          <a:p>
            <a:pPr marL="342900" indent="-342900">
              <a:buClr>
                <a:srgbClr val="412473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Clr>
                <a:srgbClr val="412473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en-US" sz="2000" dirty="0" err="1"/>
              <a:t>Enjeux</a:t>
            </a:r>
            <a:endParaRPr lang="en-US" sz="2000" dirty="0"/>
          </a:p>
          <a:p>
            <a:pPr marL="800100" lvl="1" indent="-34290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Santé et </a:t>
            </a:r>
            <a:r>
              <a:rPr lang="en-US" sz="2000" dirty="0" err="1"/>
              <a:t>confort</a:t>
            </a:r>
            <a:endParaRPr lang="en-US" sz="2000" dirty="0"/>
          </a:p>
          <a:p>
            <a:pPr marL="800100" lvl="1" indent="-34290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Impact </a:t>
            </a:r>
            <a:r>
              <a:rPr lang="en-US" sz="2000" dirty="0" err="1"/>
              <a:t>environnemental</a:t>
            </a:r>
            <a:r>
              <a:rPr lang="en-US" sz="2000" dirty="0"/>
              <a:t> de la </a:t>
            </a:r>
            <a:r>
              <a:rPr lang="en-US" sz="2000" dirty="0" err="1"/>
              <a:t>climatisation</a:t>
            </a:r>
            <a:endParaRPr lang="en-US" sz="2000" dirty="0"/>
          </a:p>
          <a:p>
            <a:pPr marL="342900" indent="-342900">
              <a:buClr>
                <a:srgbClr val="412473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Clr>
                <a:srgbClr val="412473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Un </a:t>
            </a:r>
            <a:r>
              <a:rPr lang="en-US" sz="2000" dirty="0" err="1"/>
              <a:t>outil</a:t>
            </a:r>
            <a:r>
              <a:rPr lang="en-US" sz="2000" dirty="0"/>
              <a:t> : la </a:t>
            </a:r>
            <a:r>
              <a:rPr lang="en-US" sz="2000" dirty="0" err="1"/>
              <a:t>modélisation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30478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B84EF-7434-4065-BCD8-113C29D96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451485"/>
            <a:ext cx="10515600" cy="9144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412473"/>
                </a:solidFill>
              </a:rPr>
              <a:t>2. Etat de l’art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53BB9C52-FECC-458F-8D9E-BE216FCED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19732"/>
              </p:ext>
            </p:extLst>
          </p:nvPr>
        </p:nvGraphicFramePr>
        <p:xfrm>
          <a:off x="-1" y="6362223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300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2600326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Développement d’un modèle de microclimat urbain pour cartographier l’îlot de chaleur urbain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2. Etat de l’art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FE5D12-659C-4416-A7DD-DE07967B3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550" y="6362850"/>
            <a:ext cx="361950" cy="359440"/>
          </a:xfrm>
          <a:noFill/>
          <a:ln>
            <a:noFill/>
          </a:ln>
        </p:spPr>
        <p:txBody>
          <a:bodyPr/>
          <a:lstStyle/>
          <a:p>
            <a:fld id="{B680C697-2D5E-4721-B52E-71A2B4DA62A7}" type="slidenum">
              <a:rPr lang="fr-FR" b="1" smtClean="0">
                <a:solidFill>
                  <a:schemeClr val="bg1"/>
                </a:solidFill>
              </a:rPr>
              <a:t>4</a:t>
            </a:fld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9F49F29B-5D6C-4BDD-B172-D9A7417C231C}"/>
              </a:ext>
            </a:extLst>
          </p:cNvPr>
          <p:cNvSpPr txBox="1">
            <a:spLocks/>
          </p:cNvSpPr>
          <p:nvPr/>
        </p:nvSpPr>
        <p:spPr>
          <a:xfrm>
            <a:off x="231255" y="1325287"/>
            <a:ext cx="3856020" cy="24569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en-US" sz="2133" dirty="0">
                <a:solidFill>
                  <a:schemeClr val="tx1"/>
                </a:solidFill>
              </a:rPr>
              <a:t>Urban Canopy Models (UCM)</a:t>
            </a:r>
          </a:p>
          <a:p>
            <a:pPr marL="800100" lvl="1" indent="-34290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1867" dirty="0"/>
              <a:t> Rue “</a:t>
            </a:r>
            <a:r>
              <a:rPr lang="en-US" sz="1867" dirty="0" err="1"/>
              <a:t>moyenne</a:t>
            </a:r>
            <a:r>
              <a:rPr lang="en-US" sz="1867" dirty="0"/>
              <a:t>” representant un quartier</a:t>
            </a:r>
          </a:p>
          <a:p>
            <a:pPr marL="800100" lvl="1" indent="-342900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1867" dirty="0"/>
              <a:t> Example : TEB (Masson, 2000)</a:t>
            </a:r>
            <a:endParaRPr lang="en-US" sz="2133" dirty="0"/>
          </a:p>
          <a:p>
            <a:pPr lvl="1">
              <a:buFontTx/>
              <a:buChar char="-"/>
            </a:pPr>
            <a:endParaRPr lang="en-US" sz="1867" dirty="0"/>
          </a:p>
          <a:p>
            <a:pPr>
              <a:buFontTx/>
              <a:buChar char="-"/>
            </a:pPr>
            <a:endParaRPr lang="en-US" dirty="0"/>
          </a:p>
          <a:p>
            <a:endParaRPr lang="en-US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A51C702-1419-43E9-91C8-93C011F46E5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037434" y="3665366"/>
            <a:ext cx="2253989" cy="1965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2294F57-C156-484B-91AB-A082465215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450"/>
          <a:stretch/>
        </p:blipFill>
        <p:spPr>
          <a:xfrm>
            <a:off x="8609205" y="3899127"/>
            <a:ext cx="2570628" cy="14600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DDAA18C-9C34-4515-8BEA-43BA72332A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1474" y="3991957"/>
            <a:ext cx="2253988" cy="1399027"/>
          </a:xfrm>
          <a:prstGeom prst="rect">
            <a:avLst/>
          </a:prstGeom>
        </p:spPr>
      </p:pic>
      <p:sp>
        <p:nvSpPr>
          <p:cNvPr id="15" name="Text Placeholder 17">
            <a:extLst>
              <a:ext uri="{FF2B5EF4-FFF2-40B4-BE49-F238E27FC236}">
                <a16:creationId xmlns:a16="http://schemas.microsoft.com/office/drawing/2014/main" id="{94D8EFBA-A2F5-475C-98BF-DD281E28F91F}"/>
              </a:ext>
            </a:extLst>
          </p:cNvPr>
          <p:cNvSpPr txBox="1">
            <a:spLocks/>
          </p:cNvSpPr>
          <p:nvPr/>
        </p:nvSpPr>
        <p:spPr>
          <a:xfrm>
            <a:off x="4375309" y="1363520"/>
            <a:ext cx="3418109" cy="1289807"/>
          </a:xfrm>
          <a:prstGeom prst="rect">
            <a:avLst/>
          </a:prstGeom>
        </p:spPr>
        <p:txBody>
          <a:bodyPr/>
          <a:lstStyle>
            <a:lvl1pPr marL="179388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rgbClr val="412473"/>
              </a:buClr>
            </a:pPr>
            <a:r>
              <a:rPr lang="en-US" sz="2133" dirty="0" err="1"/>
              <a:t>Modèles</a:t>
            </a:r>
            <a:r>
              <a:rPr lang="en-US" sz="2133" dirty="0"/>
              <a:t> </a:t>
            </a:r>
            <a:r>
              <a:rPr lang="en-US" sz="2133" dirty="0" err="1"/>
              <a:t>détaillés</a:t>
            </a:r>
            <a:endParaRPr lang="en-US" dirty="0"/>
          </a:p>
          <a:p>
            <a:pPr lvl="1" eaLnBrk="1" hangingPunct="1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1867" dirty="0" err="1"/>
              <a:t>Géométrie</a:t>
            </a:r>
            <a:r>
              <a:rPr lang="en-US" sz="1867" dirty="0"/>
              <a:t> </a:t>
            </a:r>
            <a:r>
              <a:rPr lang="en-US" sz="1867" dirty="0" err="1"/>
              <a:t>explicite</a:t>
            </a:r>
            <a:r>
              <a:rPr lang="en-US" sz="1867" dirty="0"/>
              <a:t> avec CFD</a:t>
            </a:r>
          </a:p>
          <a:p>
            <a:pPr lvl="1" eaLnBrk="1" hangingPunct="1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1867" dirty="0" err="1"/>
              <a:t>Exemple</a:t>
            </a:r>
            <a:r>
              <a:rPr lang="en-US" sz="1867" dirty="0"/>
              <a:t> : </a:t>
            </a:r>
            <a:r>
              <a:rPr lang="en-US" sz="1867" dirty="0" err="1"/>
              <a:t>Envi</a:t>
            </a:r>
            <a:r>
              <a:rPr lang="en-US" sz="1867" dirty="0"/>
              <a:t>-met (</a:t>
            </a:r>
            <a:r>
              <a:rPr lang="en-US" sz="1867" dirty="0" err="1"/>
              <a:t>Bruse</a:t>
            </a:r>
            <a:r>
              <a:rPr lang="en-US" sz="1867" dirty="0"/>
              <a:t>, 1999)</a:t>
            </a:r>
          </a:p>
          <a:p>
            <a:pPr eaLnBrk="1" hangingPunct="1">
              <a:buFontTx/>
              <a:buChar char="-"/>
            </a:pPr>
            <a:endParaRPr lang="en-US" sz="3200" dirty="0"/>
          </a:p>
          <a:p>
            <a:pPr eaLnBrk="1" hangingPunct="1"/>
            <a:endParaRPr lang="en-US" sz="3200" dirty="0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6FFA2130-B33D-4B4C-821D-7D6EC5B7281C}"/>
              </a:ext>
            </a:extLst>
          </p:cNvPr>
          <p:cNvSpPr txBox="1">
            <a:spLocks/>
          </p:cNvSpPr>
          <p:nvPr/>
        </p:nvSpPr>
        <p:spPr>
          <a:xfrm>
            <a:off x="8050916" y="1168925"/>
            <a:ext cx="3744413" cy="1678996"/>
          </a:xfrm>
          <a:prstGeom prst="rect">
            <a:avLst/>
          </a:prstGeom>
        </p:spPr>
        <p:txBody>
          <a:bodyPr/>
          <a:lstStyle>
            <a:lvl1pPr marL="179388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7188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9388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77800" algn="l" rtl="0" fontAlgn="base">
              <a:spcBef>
                <a:spcPct val="20000"/>
              </a:spcBef>
              <a:spcAft>
                <a:spcPct val="0"/>
              </a:spcAft>
              <a:buClr>
                <a:srgbClr val="A32D2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buClr>
                <a:srgbClr val="412473"/>
              </a:buClr>
            </a:pPr>
            <a:endParaRPr lang="en-US" sz="1867" dirty="0"/>
          </a:p>
          <a:p>
            <a:pPr>
              <a:buClr>
                <a:srgbClr val="412473"/>
              </a:buClr>
            </a:pPr>
            <a:r>
              <a:rPr lang="en-US" sz="2133" dirty="0" err="1"/>
              <a:t>Modèles</a:t>
            </a:r>
            <a:r>
              <a:rPr lang="en-US" sz="2133" dirty="0"/>
              <a:t> </a:t>
            </a:r>
            <a:r>
              <a:rPr lang="en-US" sz="2133" dirty="0" err="1"/>
              <a:t>zonaux</a:t>
            </a:r>
            <a:endParaRPr lang="en-US" sz="2133" dirty="0"/>
          </a:p>
          <a:p>
            <a:pPr lvl="1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1867" dirty="0" err="1"/>
              <a:t>Géométrie</a:t>
            </a:r>
            <a:r>
              <a:rPr lang="en-US" sz="1867" dirty="0"/>
              <a:t> </a:t>
            </a:r>
            <a:r>
              <a:rPr lang="en-US" sz="1867" dirty="0" err="1"/>
              <a:t>explicite</a:t>
            </a:r>
            <a:r>
              <a:rPr lang="en-US" sz="1867" dirty="0"/>
              <a:t> sans CFD</a:t>
            </a:r>
          </a:p>
          <a:p>
            <a:pPr lvl="1">
              <a:buClr>
                <a:srgbClr val="412473"/>
              </a:buClr>
              <a:buFont typeface="Wingdings" panose="05000000000000000000" pitchFamily="2" charset="2"/>
              <a:buChar char="Ø"/>
            </a:pPr>
            <a:r>
              <a:rPr lang="en-US" sz="1867" dirty="0" err="1"/>
              <a:t>Exemple</a:t>
            </a:r>
            <a:r>
              <a:rPr lang="en-US" sz="1867" dirty="0"/>
              <a:t> : </a:t>
            </a:r>
            <a:r>
              <a:rPr lang="en-US" sz="1867" dirty="0" err="1"/>
              <a:t>EnviBatE</a:t>
            </a:r>
            <a:r>
              <a:rPr lang="en-US" sz="1867" dirty="0"/>
              <a:t> (Gros, 2013)</a:t>
            </a:r>
            <a:endParaRPr lang="en-US" sz="2667" dirty="0"/>
          </a:p>
          <a:p>
            <a:pPr eaLnBrk="1" hangingPunct="1"/>
            <a:endParaRPr lang="en-US" sz="3200" dirty="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B533E2E-D4EF-4D55-B607-7B1D30542C8D}"/>
              </a:ext>
            </a:extLst>
          </p:cNvPr>
          <p:cNvSpPr/>
          <p:nvPr/>
        </p:nvSpPr>
        <p:spPr>
          <a:xfrm>
            <a:off x="8257961" y="1445263"/>
            <a:ext cx="1950193" cy="576064"/>
          </a:xfrm>
          <a:prstGeom prst="ellipse">
            <a:avLst/>
          </a:prstGeom>
          <a:noFill/>
          <a:ln>
            <a:solidFill>
              <a:srgbClr val="4124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1A0DBBE5-03FB-49F8-9388-4F0175E9D226}"/>
              </a:ext>
            </a:extLst>
          </p:cNvPr>
          <p:cNvCxnSpPr>
            <a:cxnSpLocks/>
          </p:cNvCxnSpPr>
          <p:nvPr/>
        </p:nvCxnSpPr>
        <p:spPr>
          <a:xfrm>
            <a:off x="4141085" y="1325287"/>
            <a:ext cx="0" cy="4555227"/>
          </a:xfrm>
          <a:prstGeom prst="line">
            <a:avLst/>
          </a:prstGeom>
          <a:ln>
            <a:solidFill>
              <a:srgbClr val="41247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69BC7D8F-A938-4EBC-A137-C909C9CD2083}"/>
              </a:ext>
            </a:extLst>
          </p:cNvPr>
          <p:cNvSpPr/>
          <p:nvPr/>
        </p:nvSpPr>
        <p:spPr>
          <a:xfrm>
            <a:off x="805581" y="5531700"/>
            <a:ext cx="2591983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67" dirty="0"/>
              <a:t>Vegetated UCM</a:t>
            </a:r>
          </a:p>
          <a:p>
            <a:pPr algn="ctr"/>
            <a:r>
              <a:rPr lang="en-US" sz="1867" dirty="0"/>
              <a:t>(Lee and Park, 2008) </a:t>
            </a:r>
            <a:endParaRPr lang="fr-FR" sz="1867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5DC8140-0D2F-4821-8900-55D343B30DC3}"/>
              </a:ext>
            </a:extLst>
          </p:cNvPr>
          <p:cNvSpPr/>
          <p:nvPr/>
        </p:nvSpPr>
        <p:spPr>
          <a:xfrm>
            <a:off x="4539745" y="5583059"/>
            <a:ext cx="2674322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67" dirty="0" err="1"/>
              <a:t>Mitras</a:t>
            </a:r>
            <a:r>
              <a:rPr lang="en-US" sz="1867" dirty="0"/>
              <a:t> (Salim et al., 2019)</a:t>
            </a:r>
            <a:endParaRPr lang="fr-FR" sz="1867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4914766-001C-4323-8CF9-28D83A5F6A96}"/>
              </a:ext>
            </a:extLst>
          </p:cNvPr>
          <p:cNvSpPr/>
          <p:nvPr/>
        </p:nvSpPr>
        <p:spPr>
          <a:xfrm>
            <a:off x="8423488" y="5581971"/>
            <a:ext cx="2444836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867" dirty="0"/>
              <a:t>(</a:t>
            </a:r>
            <a:r>
              <a:rPr lang="fr-FR" sz="1867" dirty="0" err="1"/>
              <a:t>Kyriakodis</a:t>
            </a:r>
            <a:r>
              <a:rPr lang="fr-FR" sz="1867" dirty="0"/>
              <a:t> et al., 2019)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B7F423F0-0CC6-4F7E-9A87-5283E972AD95}"/>
              </a:ext>
            </a:extLst>
          </p:cNvPr>
          <p:cNvCxnSpPr>
            <a:cxnSpLocks/>
          </p:cNvCxnSpPr>
          <p:nvPr/>
        </p:nvCxnSpPr>
        <p:spPr>
          <a:xfrm>
            <a:off x="7848278" y="1315708"/>
            <a:ext cx="0" cy="4555227"/>
          </a:xfrm>
          <a:prstGeom prst="line">
            <a:avLst/>
          </a:prstGeom>
          <a:ln>
            <a:solidFill>
              <a:srgbClr val="41247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583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0" grpId="0" animBg="1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B84EF-7434-4065-BCD8-113C29D96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451485"/>
            <a:ext cx="10515600" cy="9144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412473"/>
                </a:solidFill>
              </a:rPr>
              <a:t>3. Description du modèle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53BB9C52-FECC-458F-8D9E-BE216FCED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1462261"/>
              </p:ext>
            </p:extLst>
          </p:nvPr>
        </p:nvGraphicFramePr>
        <p:xfrm>
          <a:off x="-1" y="6362223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300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2600326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Développement d’un modèle de microclimat urbain pour cartographier l’îlot de chaleur urbain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3. Description du modèle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FE5D12-659C-4416-A7DD-DE07967B3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550" y="6362850"/>
            <a:ext cx="361950" cy="359440"/>
          </a:xfrm>
          <a:noFill/>
          <a:ln>
            <a:noFill/>
          </a:ln>
        </p:spPr>
        <p:txBody>
          <a:bodyPr/>
          <a:lstStyle/>
          <a:p>
            <a:fld id="{B680C697-2D5E-4721-B52E-71A2B4DA62A7}" type="slidenum">
              <a:rPr lang="fr-FR" b="1" smtClean="0">
                <a:solidFill>
                  <a:schemeClr val="bg1"/>
                </a:solidFill>
              </a:rPr>
              <a:t>5</a:t>
            </a:fld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BBE61D8-0923-47CB-BA89-6B2A4CEDF009}"/>
              </a:ext>
            </a:extLst>
          </p:cNvPr>
          <p:cNvSpPr/>
          <p:nvPr/>
        </p:nvSpPr>
        <p:spPr>
          <a:xfrm>
            <a:off x="552450" y="1365886"/>
            <a:ext cx="1089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ea typeface="Microsoft YaHei" pitchFamily="2"/>
                <a:cs typeface="Arial" pitchFamily="2"/>
              </a:rPr>
              <a:t>Démarche : adaptation de l’approche « réseau de rue » utilisée dans le modèle de dispersion des polluants SIRANE </a:t>
            </a:r>
            <a:r>
              <a:rPr lang="en-US" dirty="0"/>
              <a:t>(</a:t>
            </a:r>
            <a:r>
              <a:rPr lang="en-US" dirty="0" err="1"/>
              <a:t>Soulhac</a:t>
            </a:r>
            <a:r>
              <a:rPr lang="en-US" dirty="0"/>
              <a:t> et al., 2011)</a:t>
            </a:r>
            <a:endParaRPr lang="fr-FR" dirty="0">
              <a:ea typeface="Microsoft YaHei" pitchFamily="2"/>
              <a:cs typeface="Arial" pitchFamily="2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F4BA3E5-27C2-4B82-8852-684BE618D6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36" r="20000"/>
          <a:stretch/>
        </p:blipFill>
        <p:spPr>
          <a:xfrm>
            <a:off x="295275" y="2401770"/>
            <a:ext cx="7086600" cy="29245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A82AA03-BA2B-476B-8BAB-58D4542B2FDA}"/>
              </a:ext>
            </a:extLst>
          </p:cNvPr>
          <p:cNvSpPr/>
          <p:nvPr/>
        </p:nvSpPr>
        <p:spPr>
          <a:xfrm>
            <a:off x="7458076" y="2279004"/>
            <a:ext cx="469582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5151FF"/>
                </a:solidFill>
                <a:ea typeface="Microsoft YaHei" pitchFamily="2"/>
                <a:cs typeface="Arial" pitchFamily="2"/>
              </a:rPr>
              <a:t>1) Prétraitement météo</a:t>
            </a:r>
          </a:p>
          <a:p>
            <a:pPr marL="742899" lvl="1" indent="-285730">
              <a:buFont typeface="Arial" panose="020B0604020202020204" pitchFamily="34" charset="0"/>
              <a:buChar char="•"/>
            </a:pPr>
            <a:r>
              <a:rPr lang="fr-FR" sz="1600" dirty="0">
                <a:ea typeface="Microsoft YaHei" pitchFamily="2"/>
                <a:cs typeface="Arial" pitchFamily="2"/>
              </a:rPr>
              <a:t>Permet d’obtenir des grandeurs météo en ville à partir des données de la station météo</a:t>
            </a:r>
          </a:p>
          <a:p>
            <a:pPr marL="742899" lvl="1" indent="-285730">
              <a:buFont typeface="Arial" panose="020B0604020202020204" pitchFamily="34" charset="0"/>
              <a:buChar char="•"/>
            </a:pPr>
            <a:r>
              <a:rPr lang="fr-FR" sz="1600" dirty="0">
                <a:ea typeface="Microsoft YaHei" pitchFamily="2"/>
                <a:cs typeface="Arial" pitchFamily="2"/>
              </a:rPr>
              <a:t>Basé sur l’hypothèse de grandeurs uniformes dans l’atmosphère libre</a:t>
            </a:r>
          </a:p>
          <a:p>
            <a:endParaRPr lang="fr-FR" dirty="0">
              <a:solidFill>
                <a:srgbClr val="FF0000"/>
              </a:solidFill>
              <a:ea typeface="Microsoft YaHei" pitchFamily="2"/>
              <a:cs typeface="Arial" pitchFamily="2"/>
            </a:endParaRPr>
          </a:p>
          <a:p>
            <a:r>
              <a:rPr lang="fr-FR" dirty="0">
                <a:solidFill>
                  <a:srgbClr val="FF0000"/>
                </a:solidFill>
                <a:ea typeface="Microsoft YaHei" pitchFamily="2"/>
                <a:cs typeface="Arial" pitchFamily="2"/>
              </a:rPr>
              <a:t>2) Transport de chaleur dans la canopée urbaine</a:t>
            </a:r>
          </a:p>
          <a:p>
            <a:pPr marL="800046" lvl="1" indent="-342877">
              <a:buFont typeface="Arial" panose="020B0604020202020204" pitchFamily="34" charset="0"/>
              <a:buChar char="•"/>
            </a:pPr>
            <a:r>
              <a:rPr lang="fr-FR" sz="1600" dirty="0">
                <a:ea typeface="Microsoft YaHei" pitchFamily="2"/>
                <a:cs typeface="Arial" pitchFamily="2"/>
              </a:rPr>
              <a:t>Détaillé slide suivante</a:t>
            </a:r>
          </a:p>
          <a:p>
            <a:endParaRPr lang="fr-FR" sz="1600" dirty="0">
              <a:ea typeface="Microsoft YaHei" pitchFamily="2"/>
              <a:cs typeface="Arial" pitchFamily="2"/>
            </a:endParaRPr>
          </a:p>
          <a:p>
            <a:r>
              <a:rPr lang="fr-FR" dirty="0">
                <a:ea typeface="Microsoft YaHei" pitchFamily="2"/>
                <a:cs typeface="Arial" pitchFamily="2"/>
              </a:rPr>
              <a:t>3) Transport dans la couche limité urbaine</a:t>
            </a:r>
          </a:p>
          <a:p>
            <a:pPr marL="742899" lvl="1" indent="-285730">
              <a:buFont typeface="Arial" panose="020B0604020202020204" pitchFamily="34" charset="0"/>
              <a:buChar char="•"/>
            </a:pPr>
            <a:r>
              <a:rPr lang="fr-FR" sz="1600" dirty="0">
                <a:ea typeface="Microsoft YaHei" pitchFamily="2"/>
                <a:cs typeface="Arial" pitchFamily="2"/>
              </a:rPr>
              <a:t>Dispersion par panache gaussien</a:t>
            </a:r>
          </a:p>
        </p:txBody>
      </p:sp>
    </p:spTree>
    <p:extLst>
      <p:ext uri="{BB962C8B-B14F-4D97-AF65-F5344CB8AC3E}">
        <p14:creationId xmlns:p14="http://schemas.microsoft.com/office/powerpoint/2010/main" val="2678030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B84EF-7434-4065-BCD8-113C29D96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451485"/>
            <a:ext cx="10515600" cy="9144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412473"/>
                </a:solidFill>
              </a:rPr>
              <a:t>3. Description du modèle : modèle de rue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53BB9C52-FECC-458F-8D9E-BE216FCED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18238"/>
              </p:ext>
            </p:extLst>
          </p:nvPr>
        </p:nvGraphicFramePr>
        <p:xfrm>
          <a:off x="-1" y="6362223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300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2600326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Développement d’un modèle de microclimat urbain pour cartographier l’îlot de chaleur urbain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3. Description du modèle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FE5D12-659C-4416-A7DD-DE07967B3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550" y="6362850"/>
            <a:ext cx="361950" cy="359440"/>
          </a:xfrm>
          <a:noFill/>
          <a:ln>
            <a:noFill/>
          </a:ln>
        </p:spPr>
        <p:txBody>
          <a:bodyPr/>
          <a:lstStyle/>
          <a:p>
            <a:fld id="{B680C697-2D5E-4721-B52E-71A2B4DA62A7}" type="slidenum">
              <a:rPr lang="fr-FR" b="1" smtClean="0">
                <a:solidFill>
                  <a:schemeClr val="bg1"/>
                </a:solidFill>
              </a:rPr>
              <a:t>6</a:t>
            </a:fld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FA44B6C-8B2A-4194-888A-4533D5AE58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00"/>
          <a:stretch/>
        </p:blipFill>
        <p:spPr>
          <a:xfrm>
            <a:off x="248864" y="1232894"/>
            <a:ext cx="5916869" cy="502990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8A156C2-A109-4837-8118-D99097D47D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90" b="49319"/>
          <a:stretch/>
        </p:blipFill>
        <p:spPr>
          <a:xfrm>
            <a:off x="5956183" y="3769569"/>
            <a:ext cx="2794767" cy="2549206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BA9E29A7-CFA7-4782-B6DE-ABD626BB6BC7}"/>
              </a:ext>
            </a:extLst>
          </p:cNvPr>
          <p:cNvSpPr txBox="1"/>
          <p:nvPr/>
        </p:nvSpPr>
        <p:spPr>
          <a:xfrm>
            <a:off x="6233019" y="1738244"/>
            <a:ext cx="4835031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ea typeface="Microsoft YaHei" pitchFamily="2"/>
                <a:cs typeface="Arial" pitchFamily="2"/>
              </a:rPr>
              <a:t>Similaire à un « Single Layer Urban </a:t>
            </a:r>
            <a:r>
              <a:rPr lang="fr-FR" sz="1600" dirty="0" err="1">
                <a:ea typeface="Microsoft YaHei" pitchFamily="2"/>
                <a:cs typeface="Arial" pitchFamily="2"/>
              </a:rPr>
              <a:t>Canopy</a:t>
            </a:r>
            <a:r>
              <a:rPr lang="fr-FR" sz="1600" dirty="0">
                <a:ea typeface="Microsoft YaHei" pitchFamily="2"/>
                <a:cs typeface="Arial" pitchFamily="2"/>
              </a:rPr>
              <a:t> Model » </a:t>
            </a:r>
          </a:p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ea typeface="Microsoft YaHei" pitchFamily="2"/>
                <a:cs typeface="Arial" pitchFamily="2"/>
              </a:rPr>
              <a:t>Un bilan de chaleur pour chaque élément :</a:t>
            </a:r>
          </a:p>
          <a:p>
            <a:pPr marL="742950" lvl="1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ea typeface="Microsoft YaHei" pitchFamily="2"/>
                <a:cs typeface="Arial" pitchFamily="2"/>
              </a:rPr>
              <a:t>Mur droit</a:t>
            </a:r>
          </a:p>
          <a:p>
            <a:pPr marL="742950" lvl="1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ea typeface="Microsoft YaHei" pitchFamily="2"/>
                <a:cs typeface="Arial" pitchFamily="2"/>
              </a:rPr>
              <a:t>Mur gauche</a:t>
            </a:r>
          </a:p>
          <a:p>
            <a:pPr marL="742950" lvl="1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ea typeface="Microsoft YaHei" pitchFamily="2"/>
                <a:cs typeface="Arial" pitchFamily="2"/>
              </a:rPr>
              <a:t>Route</a:t>
            </a:r>
          </a:p>
          <a:p>
            <a:pPr marL="742950" lvl="1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ea typeface="Microsoft YaHei" pitchFamily="2"/>
                <a:cs typeface="Arial" pitchFamily="2"/>
              </a:rPr>
              <a:t>Sol végétalisé</a:t>
            </a:r>
          </a:p>
          <a:p>
            <a:pPr marL="742950" lvl="1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ea typeface="Microsoft YaHei" pitchFamily="2"/>
                <a:cs typeface="Arial" pitchFamily="2"/>
              </a:rPr>
              <a:t>Arbre</a:t>
            </a:r>
          </a:p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endParaRPr lang="fr-FR" sz="1400" dirty="0"/>
          </a:p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Paramétrisation aéraulique reprise de SIRANE (</a:t>
            </a:r>
            <a:r>
              <a:rPr lang="fr-FR" sz="1600" dirty="0" err="1"/>
              <a:t>Soulhac</a:t>
            </a:r>
            <a:r>
              <a:rPr lang="fr-FR" sz="1600" dirty="0"/>
              <a:t> et al., 2011)</a:t>
            </a:r>
          </a:p>
        </p:txBody>
      </p:sp>
    </p:spTree>
    <p:extLst>
      <p:ext uri="{BB962C8B-B14F-4D97-AF65-F5344CB8AC3E}">
        <p14:creationId xmlns:p14="http://schemas.microsoft.com/office/powerpoint/2010/main" val="169671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B84EF-7434-4065-BCD8-113C29D96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49" y="451485"/>
            <a:ext cx="11325225" cy="9144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412473"/>
                </a:solidFill>
              </a:rPr>
              <a:t>4. Validation du modèle de rue sans végétation - CLIMABAT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53BB9C52-FECC-458F-8D9E-BE216FCED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2211473"/>
              </p:ext>
            </p:extLst>
          </p:nvPr>
        </p:nvGraphicFramePr>
        <p:xfrm>
          <a:off x="-1" y="6362223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300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2600326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Développement d’un modèle de microclimat urbain pour cartographier l’îlot de chaleur urbain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4. Validation rue sans végétation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FE5D12-659C-4416-A7DD-DE07967B3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550" y="6362850"/>
            <a:ext cx="361950" cy="359440"/>
          </a:xfrm>
          <a:noFill/>
          <a:ln>
            <a:noFill/>
          </a:ln>
        </p:spPr>
        <p:txBody>
          <a:bodyPr/>
          <a:lstStyle/>
          <a:p>
            <a:fld id="{B680C697-2D5E-4721-B52E-71A2B4DA62A7}" type="slidenum">
              <a:rPr lang="fr-FR" b="1" smtClean="0">
                <a:solidFill>
                  <a:schemeClr val="bg1"/>
                </a:solidFill>
              </a:rPr>
              <a:t>7</a:t>
            </a:fld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9F07D41-4990-4395-A394-D3201EE3F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359" y="3069828"/>
            <a:ext cx="4572072" cy="239552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5237BAE4-63BC-4BAA-A8E7-46D1BEFB3AE2}"/>
              </a:ext>
            </a:extLst>
          </p:cNvPr>
          <p:cNvSpPr txBox="1"/>
          <p:nvPr/>
        </p:nvSpPr>
        <p:spPr>
          <a:xfrm>
            <a:off x="464622" y="1271863"/>
            <a:ext cx="7422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dirty="0"/>
              <a:t>Rues canyon orientées Nord/Sud échelle 1/10 à la Rochelle</a:t>
            </a:r>
          </a:p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dirty="0"/>
              <a:t>Période étudiée : du 20/08/2012 au 25/08/2012</a:t>
            </a:r>
          </a:p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dirty="0"/>
              <a:t>Grandeurs comparées :</a:t>
            </a:r>
          </a:p>
          <a:p>
            <a:pPr marL="742950" lvl="1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dirty="0"/>
              <a:t>Flux stockés sur les murs</a:t>
            </a:r>
          </a:p>
          <a:p>
            <a:pPr marL="742950" lvl="1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dirty="0"/>
              <a:t>Température du sol</a:t>
            </a:r>
          </a:p>
          <a:p>
            <a:pPr marL="742950" lvl="1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dirty="0"/>
              <a:t>Flux solaire sortant (albédo équivalent de la rue)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DED9811-CC5D-43F2-8183-8FEF1A44D6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9" t="71483" r="63575"/>
          <a:stretch/>
        </p:blipFill>
        <p:spPr>
          <a:xfrm>
            <a:off x="6944099" y="5060377"/>
            <a:ext cx="5124075" cy="9693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CF2D632-872F-43A3-8566-0BA99FC5AA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" t="10855"/>
          <a:stretch/>
        </p:blipFill>
        <p:spPr>
          <a:xfrm>
            <a:off x="7726133" y="2036013"/>
            <a:ext cx="3263300" cy="2936744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3B704DB5-AEF6-4B40-BE43-5601EFFA9C32}"/>
              </a:ext>
            </a:extLst>
          </p:cNvPr>
          <p:cNvSpPr txBox="1"/>
          <p:nvPr/>
        </p:nvSpPr>
        <p:spPr>
          <a:xfrm>
            <a:off x="840359" y="5524258"/>
            <a:ext cx="2615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Rues canyon échelle 1/10 (</a:t>
            </a:r>
            <a:r>
              <a:rPr lang="fr-FR" dirty="0" err="1"/>
              <a:t>Djejig</a:t>
            </a:r>
            <a:r>
              <a:rPr lang="fr-FR" dirty="0"/>
              <a:t> et. al, 2012)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1211613-E6D3-4F1C-A775-85FF41CED60F}"/>
              </a:ext>
            </a:extLst>
          </p:cNvPr>
          <p:cNvSpPr txBox="1"/>
          <p:nvPr/>
        </p:nvSpPr>
        <p:spPr>
          <a:xfrm>
            <a:off x="7726133" y="1463734"/>
            <a:ext cx="3263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Instrumentation dans la rue canyon exploitée :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C64A26A2-20C2-421B-8480-51A330D72A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8725"/>
          <a:stretch/>
        </p:blipFill>
        <p:spPr>
          <a:xfrm>
            <a:off x="10013688" y="2843419"/>
            <a:ext cx="478784" cy="29737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2ED0936D-79F6-40BD-BAA0-82DEE435E7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74623" y="5702162"/>
            <a:ext cx="1381125" cy="20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480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B84EF-7434-4065-BCD8-113C29D96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49" y="451485"/>
            <a:ext cx="11325225" cy="9144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412473"/>
                </a:solidFill>
              </a:rPr>
              <a:t>4. Validation du modèle de rue sans végétation - CLIMABAT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53BB9C52-FECC-458F-8D9E-BE216FCED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3775878"/>
              </p:ext>
            </p:extLst>
          </p:nvPr>
        </p:nvGraphicFramePr>
        <p:xfrm>
          <a:off x="-1" y="6362223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300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2600326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Développement d’un modèle de microclimat urbain pour cartographier l’îlot de chaleur urbain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4. Validation rue sans végétation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FE5D12-659C-4416-A7DD-DE07967B3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550" y="6362850"/>
            <a:ext cx="361950" cy="359440"/>
          </a:xfrm>
          <a:noFill/>
          <a:ln>
            <a:noFill/>
          </a:ln>
        </p:spPr>
        <p:txBody>
          <a:bodyPr/>
          <a:lstStyle/>
          <a:p>
            <a:fld id="{B680C697-2D5E-4721-B52E-71A2B4DA62A7}" type="slidenum">
              <a:rPr lang="fr-FR" b="1" smtClean="0">
                <a:solidFill>
                  <a:schemeClr val="bg1"/>
                </a:solidFill>
              </a:rPr>
              <a:t>8</a:t>
            </a:fld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38095C1-8EA6-487F-9BF1-54B5299918CE}"/>
              </a:ext>
            </a:extLst>
          </p:cNvPr>
          <p:cNvSpPr txBox="1"/>
          <p:nvPr/>
        </p:nvSpPr>
        <p:spPr>
          <a:xfrm>
            <a:off x="742949" y="1372692"/>
            <a:ext cx="6803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412473"/>
                </a:solidFill>
              </a:rPr>
              <a:t>Exemple de résultat : température de la route</a:t>
            </a:r>
          </a:p>
        </p:txBody>
      </p:sp>
      <p:graphicFrame>
        <p:nvGraphicFramePr>
          <p:cNvPr id="22" name="Tableau 21">
            <a:extLst>
              <a:ext uri="{FF2B5EF4-FFF2-40B4-BE49-F238E27FC236}">
                <a16:creationId xmlns:a16="http://schemas.microsoft.com/office/drawing/2014/main" id="{8E5E0131-0BD5-4895-844B-B901D58C35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329154"/>
              </p:ext>
            </p:extLst>
          </p:nvPr>
        </p:nvGraphicFramePr>
        <p:xfrm>
          <a:off x="876299" y="4981892"/>
          <a:ext cx="8105776" cy="10779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7334">
                  <a:extLst>
                    <a:ext uri="{9D8B030D-6E8A-4147-A177-3AD203B41FA5}">
                      <a16:colId xmlns:a16="http://schemas.microsoft.com/office/drawing/2014/main" val="1120012607"/>
                    </a:ext>
                  </a:extLst>
                </a:gridCol>
                <a:gridCol w="2045842">
                  <a:extLst>
                    <a:ext uri="{9D8B030D-6E8A-4147-A177-3AD203B41FA5}">
                      <a16:colId xmlns:a16="http://schemas.microsoft.com/office/drawing/2014/main" val="1017676559"/>
                    </a:ext>
                  </a:extLst>
                </a:gridCol>
                <a:gridCol w="1362075">
                  <a:extLst>
                    <a:ext uri="{9D8B030D-6E8A-4147-A177-3AD203B41FA5}">
                      <a16:colId xmlns:a16="http://schemas.microsoft.com/office/drawing/2014/main" val="404616272"/>
                    </a:ext>
                  </a:extLst>
                </a:gridCol>
                <a:gridCol w="1343025">
                  <a:extLst>
                    <a:ext uri="{9D8B030D-6E8A-4147-A177-3AD203B41FA5}">
                      <a16:colId xmlns:a16="http://schemas.microsoft.com/office/drawing/2014/main" val="3453886680"/>
                    </a:ext>
                  </a:extLst>
                </a:gridCol>
                <a:gridCol w="1495425">
                  <a:extLst>
                    <a:ext uri="{9D8B030D-6E8A-4147-A177-3AD203B41FA5}">
                      <a16:colId xmlns:a16="http://schemas.microsoft.com/office/drawing/2014/main" val="1587370599"/>
                    </a:ext>
                  </a:extLst>
                </a:gridCol>
                <a:gridCol w="1362075">
                  <a:extLst>
                    <a:ext uri="{9D8B030D-6E8A-4147-A177-3AD203B41FA5}">
                      <a16:colId xmlns:a16="http://schemas.microsoft.com/office/drawing/2014/main" val="2221261110"/>
                    </a:ext>
                  </a:extLst>
                </a:gridCol>
              </a:tblGrid>
              <a:tr h="393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ln>
                            <a:noFill/>
                          </a:ln>
                          <a:solidFill>
                            <a:srgbClr val="412473"/>
                          </a:solidFill>
                          <a:effectLst/>
                        </a:rPr>
                        <a:t> </a:t>
                      </a:r>
                      <a:endParaRPr lang="fr-FR" sz="1100" dirty="0">
                        <a:ln>
                          <a:noFill/>
                        </a:ln>
                        <a:solidFill>
                          <a:srgbClr val="41247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ln>
                            <a:noFill/>
                          </a:ln>
                          <a:solidFill>
                            <a:srgbClr val="412473"/>
                          </a:solidFill>
                          <a:effectLst/>
                        </a:rPr>
                        <a:t> </a:t>
                      </a:r>
                      <a:endParaRPr lang="fr-FR" sz="1400" dirty="0">
                        <a:ln>
                          <a:noFill/>
                        </a:ln>
                        <a:solidFill>
                          <a:srgbClr val="41247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solidFill>
                            <a:srgbClr val="412473"/>
                          </a:solidFill>
                          <a:effectLst/>
                        </a:rPr>
                        <a:t>Flux solaire quittant la rue</a:t>
                      </a:r>
                      <a:endParaRPr lang="fr-FR" sz="1400" dirty="0">
                        <a:solidFill>
                          <a:srgbClr val="41247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solidFill>
                            <a:srgbClr val="412473"/>
                          </a:solidFill>
                          <a:effectLst/>
                        </a:rPr>
                        <a:t>Température du sol</a:t>
                      </a:r>
                      <a:endParaRPr lang="fr-FR" sz="1400" dirty="0">
                        <a:solidFill>
                          <a:srgbClr val="41247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solidFill>
                            <a:srgbClr val="412473"/>
                          </a:solidFill>
                          <a:effectLst/>
                        </a:rPr>
                        <a:t>Flux stocké mur ouest</a:t>
                      </a:r>
                      <a:endParaRPr lang="fr-FR" sz="1400" dirty="0">
                        <a:solidFill>
                          <a:srgbClr val="41247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solidFill>
                            <a:srgbClr val="412473"/>
                          </a:solidFill>
                          <a:effectLst/>
                        </a:rPr>
                        <a:t>Flux stocké mur est</a:t>
                      </a:r>
                      <a:endParaRPr lang="fr-FR" sz="1400" dirty="0">
                        <a:solidFill>
                          <a:srgbClr val="41247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3024004"/>
                  </a:ext>
                </a:extLst>
              </a:tr>
              <a:tr h="265123">
                <a:tc gridSpan="2"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ln>
                            <a:noFill/>
                          </a:ln>
                          <a:solidFill>
                            <a:srgbClr val="412473"/>
                          </a:solidFill>
                          <a:effectLst/>
                        </a:rPr>
                        <a:t>Valeur absolue</a:t>
                      </a:r>
                      <a:endParaRPr lang="fr-FR" sz="1400" dirty="0">
                        <a:ln>
                          <a:noFill/>
                        </a:ln>
                        <a:solidFill>
                          <a:srgbClr val="41247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effectLst/>
                        </a:rPr>
                        <a:t>18 W/m²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effectLst/>
                        </a:rPr>
                        <a:t>2,0 K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effectLst/>
                        </a:rPr>
                        <a:t>22 W/m²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>
                          <a:effectLst/>
                        </a:rPr>
                        <a:t>34 W/m²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5295231"/>
                  </a:ext>
                </a:extLst>
              </a:tr>
              <a:tr h="397924">
                <a:tc gridSpan="2"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ln>
                            <a:noFill/>
                          </a:ln>
                          <a:solidFill>
                            <a:srgbClr val="412473"/>
                          </a:solidFill>
                          <a:effectLst/>
                        </a:rPr>
                        <a:t>Pourcentage de l’amplitude moyenne journalière</a:t>
                      </a:r>
                      <a:endParaRPr lang="fr-FR" sz="1400" dirty="0">
                        <a:ln>
                          <a:noFill/>
                        </a:ln>
                        <a:solidFill>
                          <a:srgbClr val="41247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effectLst/>
                        </a:rPr>
                        <a:t>9 %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effectLst/>
                        </a:rPr>
                        <a:t>10 %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effectLst/>
                        </a:rPr>
                        <a:t>16 %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80340" algn="ctr" hangingPunct="0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effectLst/>
                        </a:rPr>
                        <a:t>24 %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4296321"/>
                  </a:ext>
                </a:extLst>
              </a:tr>
            </a:tbl>
          </a:graphicData>
        </a:graphic>
      </p:graphicFrame>
      <p:sp>
        <p:nvSpPr>
          <p:cNvPr id="23" name="ZoneTexte 22">
            <a:extLst>
              <a:ext uri="{FF2B5EF4-FFF2-40B4-BE49-F238E27FC236}">
                <a16:creationId xmlns:a16="http://schemas.microsoft.com/office/drawing/2014/main" id="{0473BE73-82C0-4EA1-8BB7-8860CFBD3252}"/>
              </a:ext>
            </a:extLst>
          </p:cNvPr>
          <p:cNvSpPr txBox="1"/>
          <p:nvPr/>
        </p:nvSpPr>
        <p:spPr>
          <a:xfrm>
            <a:off x="876299" y="4612560"/>
            <a:ext cx="135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412473"/>
                </a:solidFill>
              </a:rPr>
              <a:t>RMSE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1D2530A-C395-45F1-99B0-FAE0C959F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49" y="1827385"/>
            <a:ext cx="8959913" cy="269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843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B84EF-7434-4065-BCD8-113C29D96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49" y="451485"/>
            <a:ext cx="11325225" cy="9144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412473"/>
                </a:solidFill>
              </a:rPr>
              <a:t>5. Cas d’application : rue végétalisée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53BB9C52-FECC-458F-8D9E-BE216FCED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3053553"/>
              </p:ext>
            </p:extLst>
          </p:nvPr>
        </p:nvGraphicFramePr>
        <p:xfrm>
          <a:off x="-1" y="6362223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300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2600326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Développement d’un modèle de microclimat urbain pour cartographier l’îlot de chaleur urbain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5. Rue végétalisée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FE5D12-659C-4416-A7DD-DE07967B3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550" y="6362850"/>
            <a:ext cx="361950" cy="359440"/>
          </a:xfrm>
          <a:noFill/>
          <a:ln>
            <a:noFill/>
          </a:ln>
        </p:spPr>
        <p:txBody>
          <a:bodyPr/>
          <a:lstStyle/>
          <a:p>
            <a:fld id="{B680C697-2D5E-4721-B52E-71A2B4DA62A7}" type="slidenum">
              <a:rPr lang="fr-FR" b="1" smtClean="0">
                <a:solidFill>
                  <a:schemeClr val="bg1"/>
                </a:solidFill>
              </a:rPr>
              <a:t>9</a:t>
            </a:fld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6821676-870B-4E4A-B915-249F4BF1D00A}"/>
              </a:ext>
            </a:extLst>
          </p:cNvPr>
          <p:cNvSpPr txBox="1"/>
          <p:nvPr/>
        </p:nvSpPr>
        <p:spPr>
          <a:xfrm>
            <a:off x="669297" y="1906016"/>
            <a:ext cx="41373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dirty="0"/>
              <a:t>Mêmes matériaux que </a:t>
            </a:r>
            <a:r>
              <a:rPr lang="fr-FR" dirty="0" err="1"/>
              <a:t>Climabat</a:t>
            </a:r>
            <a:endParaRPr lang="fr-FR" dirty="0"/>
          </a:p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dirty="0"/>
              <a:t>Données météo du 20/08/2012</a:t>
            </a:r>
          </a:p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dirty="0"/>
              <a:t>Arbres bien irrigués</a:t>
            </a:r>
          </a:p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Clr>
                <a:srgbClr val="412473"/>
              </a:buClr>
              <a:buFont typeface="Arial" panose="020B0604020202020204" pitchFamily="34" charset="0"/>
              <a:buChar char="•"/>
            </a:pPr>
            <a:r>
              <a:rPr lang="fr-FR" dirty="0"/>
              <a:t>Pas de végétation basse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E2C2F04-ADF0-419B-B1D0-20D257968657}"/>
              </a:ext>
            </a:extLst>
          </p:cNvPr>
          <p:cNvCxnSpPr/>
          <p:nvPr/>
        </p:nvCxnSpPr>
        <p:spPr>
          <a:xfrm>
            <a:off x="6772275" y="2056351"/>
            <a:ext cx="0" cy="28479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67D5783-E019-4135-BB8B-AFCCE3DD7D01}"/>
              </a:ext>
            </a:extLst>
          </p:cNvPr>
          <p:cNvCxnSpPr>
            <a:cxnSpLocks/>
          </p:cNvCxnSpPr>
          <p:nvPr/>
        </p:nvCxnSpPr>
        <p:spPr>
          <a:xfrm rot="5400000">
            <a:off x="8196262" y="3480339"/>
            <a:ext cx="0" cy="28479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E68C6B82-346C-43D2-A884-497F297D8806}"/>
              </a:ext>
            </a:extLst>
          </p:cNvPr>
          <p:cNvCxnSpPr/>
          <p:nvPr/>
        </p:nvCxnSpPr>
        <p:spPr>
          <a:xfrm>
            <a:off x="9620250" y="2056350"/>
            <a:ext cx="0" cy="28479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0DEEFCC-811A-4E86-8A2D-1F009D43867A}"/>
              </a:ext>
            </a:extLst>
          </p:cNvPr>
          <p:cNvSpPr/>
          <p:nvPr/>
        </p:nvSpPr>
        <p:spPr>
          <a:xfrm>
            <a:off x="6772274" y="2694526"/>
            <a:ext cx="2847954" cy="76199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52F136E-7169-4F0B-A883-DCDB6B488B74}"/>
              </a:ext>
            </a:extLst>
          </p:cNvPr>
          <p:cNvCxnSpPr/>
          <p:nvPr/>
        </p:nvCxnSpPr>
        <p:spPr>
          <a:xfrm>
            <a:off x="6505575" y="2056350"/>
            <a:ext cx="0" cy="28479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DE3FA8A1-6A4C-4A71-994A-2AE54B71B378}"/>
              </a:ext>
            </a:extLst>
          </p:cNvPr>
          <p:cNvSpPr txBox="1"/>
          <p:nvPr/>
        </p:nvSpPr>
        <p:spPr>
          <a:xfrm>
            <a:off x="5648326" y="3087190"/>
            <a:ext cx="895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12,6 m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92CE0681-321B-4680-B16C-53070E0A3040}"/>
              </a:ext>
            </a:extLst>
          </p:cNvPr>
          <p:cNvCxnSpPr>
            <a:cxnSpLocks/>
          </p:cNvCxnSpPr>
          <p:nvPr/>
        </p:nvCxnSpPr>
        <p:spPr>
          <a:xfrm rot="5400000">
            <a:off x="8186736" y="3694651"/>
            <a:ext cx="0" cy="28479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AD2D9E34-E96A-414C-9394-38E56B176B4C}"/>
              </a:ext>
            </a:extLst>
          </p:cNvPr>
          <p:cNvSpPr txBox="1"/>
          <p:nvPr/>
        </p:nvSpPr>
        <p:spPr>
          <a:xfrm>
            <a:off x="6438895" y="5118638"/>
            <a:ext cx="3638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11,2 m</a:t>
            </a:r>
          </a:p>
          <a:p>
            <a:pPr algn="ctr"/>
            <a:r>
              <a:rPr lang="fr-FR" dirty="0"/>
              <a:t>Fraction horizontale arborée : 50 %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FB219C38-3055-4EF0-948F-CD172CAC9928}"/>
              </a:ext>
            </a:extLst>
          </p:cNvPr>
          <p:cNvCxnSpPr>
            <a:cxnSpLocks/>
          </p:cNvCxnSpPr>
          <p:nvPr/>
        </p:nvCxnSpPr>
        <p:spPr>
          <a:xfrm>
            <a:off x="9725025" y="3456522"/>
            <a:ext cx="0" cy="14478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D30C34C0-2E93-4121-B85F-FD411F6722FE}"/>
              </a:ext>
            </a:extLst>
          </p:cNvPr>
          <p:cNvSpPr txBox="1"/>
          <p:nvPr/>
        </p:nvSpPr>
        <p:spPr>
          <a:xfrm>
            <a:off x="9791697" y="3995757"/>
            <a:ext cx="895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 m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701E29A0-D7BD-4F4C-9EFB-708DBC9B73F2}"/>
              </a:ext>
            </a:extLst>
          </p:cNvPr>
          <p:cNvCxnSpPr>
            <a:cxnSpLocks/>
          </p:cNvCxnSpPr>
          <p:nvPr/>
        </p:nvCxnSpPr>
        <p:spPr>
          <a:xfrm>
            <a:off x="10553700" y="2694526"/>
            <a:ext cx="0" cy="22336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656D74FB-AAB6-4042-B546-D635B89427AC}"/>
              </a:ext>
            </a:extLst>
          </p:cNvPr>
          <p:cNvSpPr txBox="1"/>
          <p:nvPr/>
        </p:nvSpPr>
        <p:spPr>
          <a:xfrm>
            <a:off x="10658475" y="3584758"/>
            <a:ext cx="895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9 m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0767D8C-F98B-4333-9BA1-2746F9BF64BC}"/>
              </a:ext>
            </a:extLst>
          </p:cNvPr>
          <p:cNvSpPr txBox="1"/>
          <p:nvPr/>
        </p:nvSpPr>
        <p:spPr>
          <a:xfrm>
            <a:off x="6938965" y="2921679"/>
            <a:ext cx="2614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Leaf</a:t>
            </a:r>
            <a:r>
              <a:rPr lang="fr-FR" dirty="0"/>
              <a:t> Area Index = 3 m²/m²</a:t>
            </a:r>
          </a:p>
        </p:txBody>
      </p:sp>
    </p:spTree>
    <p:extLst>
      <p:ext uri="{BB962C8B-B14F-4D97-AF65-F5344CB8AC3E}">
        <p14:creationId xmlns:p14="http://schemas.microsoft.com/office/powerpoint/2010/main" val="26780308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1419</TotalTime>
  <Words>1047</Words>
  <Application>Microsoft Office PowerPoint</Application>
  <PresentationFormat>Grand écran</PresentationFormat>
  <Paragraphs>194</Paragraphs>
  <Slides>13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Microsoft YaHei</vt:lpstr>
      <vt:lpstr>Arial</vt:lpstr>
      <vt:lpstr>Calibri</vt:lpstr>
      <vt:lpstr>Calibri Light</vt:lpstr>
      <vt:lpstr>Times New Roman</vt:lpstr>
      <vt:lpstr>Wingdings</vt:lpstr>
      <vt:lpstr>Thème Office</vt:lpstr>
      <vt:lpstr>Développement d’un modèle de microclimat urbain pour cartographier l’îlot de chaleur urbain</vt:lpstr>
      <vt:lpstr>Plan</vt:lpstr>
      <vt:lpstr>1. Introduction</vt:lpstr>
      <vt:lpstr>2. Etat de l’art</vt:lpstr>
      <vt:lpstr>3. Description du modèle</vt:lpstr>
      <vt:lpstr>3. Description du modèle : modèle de rue</vt:lpstr>
      <vt:lpstr>4. Validation du modèle de rue sans végétation - CLIMABAT</vt:lpstr>
      <vt:lpstr>4. Validation du modèle de rue sans végétation - CLIMABAT</vt:lpstr>
      <vt:lpstr>5. Cas d’application : rue végétalisée</vt:lpstr>
      <vt:lpstr>5. Cas d’application : rue végétalisée</vt:lpstr>
      <vt:lpstr>5. Cas d’application : rue végétalisée</vt:lpstr>
      <vt:lpstr>6. Conclusion et perspectives</vt:lpstr>
      <vt:lpstr>Merci de votre attention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 Soriano</dc:creator>
  <cp:lastModifiedBy>Julie Soriano</cp:lastModifiedBy>
  <cp:revision>29</cp:revision>
  <dcterms:created xsi:type="dcterms:W3CDTF">2022-05-13T13:52:28Z</dcterms:created>
  <dcterms:modified xsi:type="dcterms:W3CDTF">2022-05-19T21:48:34Z</dcterms:modified>
</cp:coreProperties>
</file>